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8"/>
  </p:notesMasterIdLst>
  <p:sldIdLst>
    <p:sldId id="258" r:id="rId2"/>
    <p:sldId id="275" r:id="rId3"/>
    <p:sldId id="406" r:id="rId4"/>
    <p:sldId id="352" r:id="rId5"/>
    <p:sldId id="408" r:id="rId6"/>
    <p:sldId id="353" r:id="rId7"/>
    <p:sldId id="357" r:id="rId8"/>
    <p:sldId id="355" r:id="rId9"/>
    <p:sldId id="372" r:id="rId10"/>
    <p:sldId id="407" r:id="rId11"/>
    <p:sldId id="356" r:id="rId12"/>
    <p:sldId id="361" r:id="rId13"/>
    <p:sldId id="365" r:id="rId14"/>
    <p:sldId id="405" r:id="rId15"/>
    <p:sldId id="359" r:id="rId16"/>
    <p:sldId id="413" r:id="rId17"/>
    <p:sldId id="416" r:id="rId18"/>
    <p:sldId id="417" r:id="rId19"/>
    <p:sldId id="423" r:id="rId20"/>
    <p:sldId id="360" r:id="rId21"/>
    <p:sldId id="362" r:id="rId22"/>
    <p:sldId id="366" r:id="rId23"/>
    <p:sldId id="363" r:id="rId24"/>
    <p:sldId id="404" r:id="rId25"/>
    <p:sldId id="367" r:id="rId26"/>
    <p:sldId id="368" r:id="rId27"/>
    <p:sldId id="369" r:id="rId28"/>
    <p:sldId id="370" r:id="rId29"/>
    <p:sldId id="376" r:id="rId30"/>
    <p:sldId id="379" r:id="rId31"/>
    <p:sldId id="381" r:id="rId32"/>
    <p:sldId id="403" r:id="rId33"/>
    <p:sldId id="377" r:id="rId34"/>
    <p:sldId id="378" r:id="rId35"/>
    <p:sldId id="382" r:id="rId36"/>
    <p:sldId id="383" r:id="rId37"/>
    <p:sldId id="384" r:id="rId38"/>
    <p:sldId id="420" r:id="rId39"/>
    <p:sldId id="385" r:id="rId40"/>
    <p:sldId id="386" r:id="rId41"/>
    <p:sldId id="409" r:id="rId42"/>
    <p:sldId id="410" r:id="rId43"/>
    <p:sldId id="396" r:id="rId44"/>
    <p:sldId id="398" r:id="rId45"/>
    <p:sldId id="399" r:id="rId46"/>
    <p:sldId id="400" r:id="rId47"/>
    <p:sldId id="426" r:id="rId48"/>
    <p:sldId id="411" r:id="rId49"/>
    <p:sldId id="412" r:id="rId50"/>
    <p:sldId id="414" r:id="rId51"/>
    <p:sldId id="425" r:id="rId52"/>
    <p:sldId id="424" r:id="rId53"/>
    <p:sldId id="418" r:id="rId54"/>
    <p:sldId id="419" r:id="rId55"/>
    <p:sldId id="427" r:id="rId56"/>
    <p:sldId id="415" r:id="rId57"/>
  </p:sldIdLst>
  <p:sldSz cx="12192000" cy="6858000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569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408" y="1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B7D6DDD3-D7E9-488B-B626-1E8285E424D8}" type="datetimeFigureOut">
              <a:rPr lang="en-US" smtClean="0"/>
              <a:t>2/25/18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65CF6084-2C3C-4FE7-B181-D16A342905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4252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>
          <a:xfrm>
            <a:off x="0" y="6171231"/>
            <a:ext cx="12192000" cy="697337"/>
          </a:xfrm>
          <a:prstGeom prst="rect">
            <a:avLst/>
          </a:prstGeom>
          <a:solidFill>
            <a:srgbClr val="57068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17" name="Rectangle 16"/>
          <p:cNvSpPr/>
          <p:nvPr userDrawn="1"/>
        </p:nvSpPr>
        <p:spPr>
          <a:xfrm>
            <a:off x="15" y="6094179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164" y="6292310"/>
            <a:ext cx="2113225" cy="334949"/>
          </a:xfrm>
          <a:prstGeom prst="rect">
            <a:avLst/>
          </a:prstGeom>
        </p:spPr>
      </p:pic>
      <p:pic>
        <p:nvPicPr>
          <p:cNvPr id="15" name="Picture 14" descr="final-logo-3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1914" y="6270691"/>
            <a:ext cx="1117381" cy="817404"/>
          </a:xfrm>
          <a:prstGeom prst="rect">
            <a:avLst/>
          </a:prstGeom>
        </p:spPr>
      </p:pic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46794" y="6314268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91440" indent="-91440">
              <a:buSzPct val="100000"/>
              <a:buFont typeface="Wingdings" panose="05000000000000000000" pitchFamily="2" charset="2"/>
              <a:buChar char="q"/>
              <a:defRPr/>
            </a:lvl1pPr>
          </a:lstStyle>
          <a:p>
            <a:pPr lvl="0"/>
            <a:r>
              <a:rPr lang="en-US" dirty="0"/>
              <a:t> 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 userDrawn="1"/>
        </p:nvSpPr>
        <p:spPr>
          <a:xfrm>
            <a:off x="0" y="6339080"/>
            <a:ext cx="12192000" cy="518920"/>
          </a:xfrm>
          <a:prstGeom prst="rect">
            <a:avLst/>
          </a:prstGeom>
          <a:solidFill>
            <a:srgbClr val="57068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15" y="627259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7" name="Picture 16" descr="final-logo-3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1914" y="6379551"/>
            <a:ext cx="1117381" cy="81740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045" y="6405564"/>
            <a:ext cx="2113225" cy="334949"/>
          </a:xfrm>
          <a:prstGeom prst="rect">
            <a:avLst/>
          </a:prstGeom>
        </p:spPr>
      </p:pic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46794" y="6314268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0545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106019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477911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214193"/>
            <a:ext cx="4937760" cy="33782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477911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214193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6339080"/>
            <a:ext cx="12192000" cy="518920"/>
          </a:xfrm>
          <a:prstGeom prst="rect">
            <a:avLst/>
          </a:prstGeom>
          <a:solidFill>
            <a:srgbClr val="57068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11" name="Rectangle 10"/>
          <p:cNvSpPr/>
          <p:nvPr userDrawn="1"/>
        </p:nvSpPr>
        <p:spPr>
          <a:xfrm>
            <a:off x="15" y="627259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32682" y="6508672"/>
            <a:ext cx="984019" cy="273844"/>
          </a:xfrm>
          <a:prstGeom prst="rect">
            <a:avLst/>
          </a:prstGeom>
        </p:spPr>
        <p:txBody>
          <a:bodyPr vert="horz" lIns="68567" tIns="34289" rIns="68567" bIns="34289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507" y="6405564"/>
            <a:ext cx="2113225" cy="334949"/>
          </a:xfrm>
          <a:prstGeom prst="rect">
            <a:avLst/>
          </a:prstGeom>
        </p:spPr>
      </p:pic>
      <p:pic>
        <p:nvPicPr>
          <p:cNvPr id="16" name="Picture 15" descr="final-logo-3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2543" y="6446621"/>
            <a:ext cx="923615" cy="67565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6160663"/>
            <a:ext cx="12192000" cy="697337"/>
          </a:xfrm>
          <a:prstGeom prst="rect">
            <a:avLst/>
          </a:prstGeom>
          <a:solidFill>
            <a:srgbClr val="57068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/>
          </a:p>
        </p:txBody>
      </p:sp>
      <p:sp>
        <p:nvSpPr>
          <p:cNvPr id="9" name="Rectangle 8"/>
          <p:cNvSpPr/>
          <p:nvPr/>
        </p:nvSpPr>
        <p:spPr>
          <a:xfrm>
            <a:off x="15" y="6094179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0402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539277"/>
            <a:ext cx="10058400" cy="432981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46794" y="6314268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097280" y="14330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07" y="6307398"/>
            <a:ext cx="2113225" cy="334949"/>
          </a:xfrm>
          <a:prstGeom prst="rect">
            <a:avLst/>
          </a:prstGeom>
        </p:spPr>
      </p:pic>
      <p:pic>
        <p:nvPicPr>
          <p:cNvPr id="15" name="Picture 14" descr="final-logo-3.eps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1914" y="6270691"/>
            <a:ext cx="1117381" cy="81740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tiff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tiff"/><Relationship Id="rId2" Type="http://schemas.openxmlformats.org/officeDocument/2006/relationships/image" Target="../media/image58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github.com/sdrangan/introml/blob/master/logistic/breast_cancer.ipynb" TargetMode="Externa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tiff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6600" dirty="0"/>
              <a:t>Lecture 6 </a:t>
            </a:r>
            <a:br>
              <a:rPr lang="en-US" sz="6600" dirty="0"/>
            </a:br>
            <a:r>
              <a:rPr lang="en-US" sz="6600" dirty="0"/>
              <a:t>Linear Classification &amp; Logistic Regression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EE-</a:t>
            </a:r>
            <a:r>
              <a:rPr lang="en-US" dirty="0" err="1"/>
              <a:t>uy</a:t>
            </a:r>
            <a:r>
              <a:rPr lang="en-US" dirty="0"/>
              <a:t> 4563/EL-GY 9123:  Introduction to machine learning</a:t>
            </a:r>
          </a:p>
          <a:p>
            <a:r>
              <a:rPr lang="en-US" dirty="0"/>
              <a:t>Prof. </a:t>
            </a:r>
            <a:r>
              <a:rPr lang="en-US" dirty="0" err="1"/>
              <a:t>Sundeep</a:t>
            </a:r>
            <a:r>
              <a:rPr lang="en-US" dirty="0"/>
              <a:t> </a:t>
            </a:r>
            <a:r>
              <a:rPr lang="en-US" dirty="0" err="1"/>
              <a:t>rangan</a:t>
            </a:r>
            <a:r>
              <a:rPr lang="en-US" dirty="0"/>
              <a:t> (with Modification by Yao Wang)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42935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5BCA63-72C6-46DB-8AB5-2E485D048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In-Class Exercise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54896B-38D5-412F-8690-FE63F0A42A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539277"/>
            <a:ext cx="5680308" cy="4329817"/>
          </a:xfrm>
        </p:spPr>
        <p:txBody>
          <a:bodyPr/>
          <a:lstStyle/>
          <a:p>
            <a:r>
              <a:rPr lang="en-US" dirty="0"/>
              <a:t>Get into groups</a:t>
            </a:r>
          </a:p>
          <a:p>
            <a:pPr lvl="1"/>
            <a:r>
              <a:rPr lang="en-US" dirty="0"/>
              <a:t>At least one must have a laptop with </a:t>
            </a:r>
            <a:r>
              <a:rPr lang="en-US" dirty="0" err="1"/>
              <a:t>jupyter</a:t>
            </a:r>
            <a:r>
              <a:rPr lang="en-US" dirty="0"/>
              <a:t> notebook</a:t>
            </a:r>
          </a:p>
          <a:p>
            <a:r>
              <a:rPr lang="en-US" dirty="0"/>
              <a:t>Determine a classification rule</a:t>
            </a:r>
          </a:p>
          <a:p>
            <a:pPr lvl="1"/>
            <a:r>
              <a:rPr lang="en-US" dirty="0"/>
              <a:t>Predict class label from the two features</a:t>
            </a:r>
          </a:p>
          <a:p>
            <a:r>
              <a:rPr lang="en-US" dirty="0"/>
              <a:t>Test in python</a:t>
            </a:r>
          </a:p>
          <a:p>
            <a:pPr lvl="1"/>
            <a:r>
              <a:rPr lang="en-US" dirty="0"/>
              <a:t>Make the predictions</a:t>
            </a:r>
          </a:p>
          <a:p>
            <a:pPr lvl="1"/>
            <a:r>
              <a:rPr lang="en-US" dirty="0"/>
              <a:t>Measure the accuracy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B4792B-EECB-4701-965B-4F43AD229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713E2E-76BE-4069-AFA6-6260D2FB04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2561" y="1502517"/>
            <a:ext cx="4313119" cy="305694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1F16C4-FDD2-434D-9D53-B5F5D8832B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3746" y="4548032"/>
            <a:ext cx="8115300" cy="153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7141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Possible Classification Rule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367346" y="1539277"/>
                <a:ext cx="4788333" cy="4329817"/>
              </a:xfrm>
            </p:spPr>
            <p:txBody>
              <a:bodyPr/>
              <a:lstStyle/>
              <a:p>
                <a:r>
                  <a:rPr lang="en-US" dirty="0"/>
                  <a:t>From inspection, benign if: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i="0" dirty="0" smtClean="0">
                        <a:latin typeface="Cambria Math" panose="02040503050406030204" pitchFamily="18" charset="0"/>
                      </a:rPr>
                      <m:t>marg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+</m:t>
                    </m:r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en-US" i="0" dirty="0" err="1">
                        <a:latin typeface="Cambria Math" panose="02040503050406030204" pitchFamily="18" charset="0"/>
                      </a:rPr>
                      <m:t>size</m:t>
                    </m:r>
                    <m:r>
                      <m:rPr>
                        <m:nor/>
                      </m:rPr>
                      <a:rPr lang="en-US" i="0" dirty="0" err="1">
                        <a:latin typeface="Cambria Math" panose="02040503050406030204" pitchFamily="18" charset="0"/>
                      </a:rPr>
                      <m:t>_</m:t>
                    </m:r>
                    <m:r>
                      <m:rPr>
                        <m:nor/>
                      </m:rPr>
                      <a:rPr lang="en-US" i="0" dirty="0" err="1">
                        <a:latin typeface="Cambria Math" panose="02040503050406030204" pitchFamily="18" charset="0"/>
                      </a:rPr>
                      <m:t>unif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 &lt; 4 </m:t>
                    </m:r>
                  </m:oMath>
                </a14:m>
                <a:endParaRPr lang="en-US" dirty="0"/>
              </a:p>
              <a:p>
                <a:r>
                  <a:rPr lang="en-US" dirty="0"/>
                  <a:t>Classification rule from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linear constraint</a:t>
                </a: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What are other possible classification rules?</a:t>
                </a: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Every rule misclassifies some points</a:t>
                </a: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What is optimal?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367346" y="1539277"/>
                <a:ext cx="4788333" cy="4329817"/>
              </a:xfrm>
              <a:blipFill>
                <a:blip r:embed="rId2"/>
                <a:stretch>
                  <a:fillRect l="-3057" t="-1549" r="-29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11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380" y="1689647"/>
            <a:ext cx="5753100" cy="402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4216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Mangasarian’s</a:t>
            </a:r>
            <a:r>
              <a:rPr lang="en-US" dirty="0"/>
              <a:t> Original Paper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19854" y="1539277"/>
            <a:ext cx="5635825" cy="4329817"/>
          </a:xfrm>
        </p:spPr>
        <p:txBody>
          <a:bodyPr/>
          <a:lstStyle/>
          <a:p>
            <a:r>
              <a:rPr lang="en-US" dirty="0"/>
              <a:t>Proposes </a:t>
            </a:r>
            <a:r>
              <a:rPr lang="en-US" dirty="0" err="1"/>
              <a:t>Multisurface</a:t>
            </a:r>
            <a:r>
              <a:rPr lang="en-US" dirty="0"/>
              <a:t> method – Tree (MSM-T)</a:t>
            </a:r>
          </a:p>
          <a:p>
            <a:pPr lvl="1"/>
            <a:r>
              <a:rPr lang="en-US" dirty="0"/>
              <a:t>Decision tree based on linear rules in each step</a:t>
            </a:r>
          </a:p>
          <a:p>
            <a:r>
              <a:rPr lang="en-US" dirty="0"/>
              <a:t>Fig to left from </a:t>
            </a:r>
          </a:p>
          <a:p>
            <a:pPr lvl="1"/>
            <a:r>
              <a:rPr lang="en-US" dirty="0" err="1"/>
              <a:t>Pantel</a:t>
            </a:r>
            <a:r>
              <a:rPr lang="en-US" dirty="0"/>
              <a:t>, “Breast Cancer Diagnosis and Prognosis,” 1995</a:t>
            </a:r>
          </a:p>
          <a:p>
            <a:r>
              <a:rPr lang="en-US" dirty="0"/>
              <a:t>Best methods today use neural networks</a:t>
            </a:r>
          </a:p>
          <a:p>
            <a:r>
              <a:rPr lang="en-US" dirty="0"/>
              <a:t>This lecture will look at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linear classifiers</a:t>
            </a:r>
          </a:p>
          <a:p>
            <a:pPr lvl="1"/>
            <a:r>
              <a:rPr lang="en-US" dirty="0"/>
              <a:t>These are much simpler</a:t>
            </a:r>
          </a:p>
          <a:p>
            <a:pPr lvl="1"/>
            <a:r>
              <a:rPr lang="en-US" dirty="0"/>
              <a:t>Do not provide same level of accuracy</a:t>
            </a:r>
          </a:p>
          <a:p>
            <a:r>
              <a:rPr lang="en-US" dirty="0"/>
              <a:t>But, building block to more complex classifiers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8350" y="1948010"/>
            <a:ext cx="3902850" cy="2850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5559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539277"/>
                <a:ext cx="6436034" cy="4329817"/>
              </a:xfrm>
            </p:spPr>
            <p:txBody>
              <a:bodyPr/>
              <a:lstStyle/>
              <a:p>
                <a:r>
                  <a:rPr lang="en-US" dirty="0"/>
                  <a:t>Given features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dirty="0"/>
                  <a:t>, determine its class label,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=1,…,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endParaRPr lang="en-US" dirty="0"/>
              </a:p>
              <a:p>
                <a:r>
                  <a:rPr lang="en-US" dirty="0"/>
                  <a:t>Binary classification: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=0 </m:t>
                    </m:r>
                  </m:oMath>
                </a14:m>
                <a:r>
                  <a:rPr lang="en-US" dirty="0"/>
                  <a:t>or 1</a:t>
                </a:r>
              </a:p>
              <a:p>
                <a:r>
                  <a:rPr lang="en-US" dirty="0"/>
                  <a:t>Many applications:</a:t>
                </a:r>
              </a:p>
              <a:p>
                <a:pPr lvl="1"/>
                <a:r>
                  <a:rPr lang="en-US" dirty="0"/>
                  <a:t>Face detection:  Is a face present or not?</a:t>
                </a:r>
              </a:p>
              <a:p>
                <a:pPr lvl="1"/>
                <a:r>
                  <a:rPr lang="en-US" dirty="0"/>
                  <a:t>Reading a digit:  Is the digit 0,1,…,9?</a:t>
                </a:r>
              </a:p>
              <a:p>
                <a:pPr lvl="1"/>
                <a:r>
                  <a:rPr lang="en-US" dirty="0"/>
                  <a:t>Are the cells cancerous or not?</a:t>
                </a:r>
              </a:p>
              <a:p>
                <a:pPr lvl="1"/>
                <a:r>
                  <a:rPr lang="en-US" dirty="0"/>
                  <a:t>Is the email spam?</a:t>
                </a:r>
              </a:p>
              <a:p>
                <a:r>
                  <a:rPr lang="en-US" dirty="0"/>
                  <a:t>Equivalently, determine classification function:</a:t>
                </a:r>
                <a:br>
                  <a:rPr lang="en-US" dirty="0"/>
                </a:b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∈{1,…,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Like regression, but with a discrete response</a:t>
                </a:r>
              </a:p>
              <a:p>
                <a:pPr lvl="1"/>
                <a:r>
                  <a:rPr lang="en-US" dirty="0"/>
                  <a:t>May index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{1,…,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 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{0,…,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−1}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539277"/>
                <a:ext cx="6436034" cy="4329817"/>
              </a:xfrm>
              <a:blipFill>
                <a:blip r:embed="rId2"/>
                <a:stretch>
                  <a:fillRect l="-2273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13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9461" y="3704185"/>
            <a:ext cx="3183529" cy="2118494"/>
          </a:xfrm>
          <a:prstGeom prst="rect">
            <a:avLst/>
          </a:prstGeom>
        </p:spPr>
      </p:pic>
      <p:pic>
        <p:nvPicPr>
          <p:cNvPr id="5124" name="Picture 4" descr="Image result for classification gaussia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4216" y="1441176"/>
            <a:ext cx="2879408" cy="2156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17788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Motivating Example:  Classifying a breast cancer test</a:t>
            </a:r>
          </a:p>
          <a:p>
            <a:r>
              <a:rPr lang="en-US" dirty="0"/>
              <a:t>Linear classifiers</a:t>
            </a:r>
          </a:p>
          <a:p>
            <a:r>
              <a:rPr lang="en-US" dirty="0"/>
              <a:t>Logistic regression</a:t>
            </a:r>
          </a:p>
          <a:p>
            <a:r>
              <a:rPr lang="en-US" dirty="0"/>
              <a:t>Fitting logistic regression models </a:t>
            </a:r>
          </a:p>
          <a:p>
            <a:r>
              <a:rPr lang="en-US" dirty="0"/>
              <a:t>Measuring accuracy in classification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14</a:t>
            </a:fld>
            <a:endParaRPr lang="en-US" dirty="0"/>
          </a:p>
        </p:txBody>
      </p:sp>
      <p:sp>
        <p:nvSpPr>
          <p:cNvPr id="5" name="Arrow: Right 4"/>
          <p:cNvSpPr/>
          <p:nvPr/>
        </p:nvSpPr>
        <p:spPr>
          <a:xfrm>
            <a:off x="324432" y="1934108"/>
            <a:ext cx="978408" cy="484632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3080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Classifier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539277"/>
                <a:ext cx="6139861" cy="4329817"/>
              </a:xfrm>
            </p:spPr>
            <p:txBody>
              <a:bodyPr/>
              <a:lstStyle/>
              <a:p>
                <a:r>
                  <a:rPr lang="en-US" dirty="0"/>
                  <a:t>General binary classification rule:</a:t>
                </a:r>
                <a:br>
                  <a:rPr lang="en-US" dirty="0"/>
                </a:b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or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1</m:t>
                    </m:r>
                  </m:oMath>
                </a14:m>
                <a:endParaRPr lang="en-US" dirty="0"/>
              </a:p>
              <a:p>
                <a:r>
                  <a:rPr lang="en-US" dirty="0"/>
                  <a:t>Linear classification rule:</a:t>
                </a:r>
              </a:p>
              <a:p>
                <a:pPr lvl="1"/>
                <a:r>
                  <a:rPr lang="en-US" dirty="0"/>
                  <a:t>Take linear combination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nary>
                      <m:naryPr>
                        <m:chr m:val="∑"/>
                        <m:limLoc m:val="subSup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e>
                    </m:nary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Predict class from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br>
                  <a:rPr lang="en-US" dirty="0"/>
                </a:b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≥0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&lt;0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Decision regions described by a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half-space</a:t>
                </a:r>
                <a:r>
                  <a:rPr lang="en-US" dirty="0"/>
                  <a:t>.</a:t>
                </a:r>
              </a:p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called the weight vector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539277"/>
                <a:ext cx="6139861" cy="4329817"/>
              </a:xfrm>
              <a:blipFill>
                <a:blip r:embed="rId2"/>
                <a:stretch>
                  <a:fillRect l="-2383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15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9145" y="1902909"/>
            <a:ext cx="3990065" cy="2988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8989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Breast Cancer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367346" y="1539277"/>
                <a:ext cx="4788333" cy="4329817"/>
              </a:xfrm>
            </p:spPr>
            <p:txBody>
              <a:bodyPr/>
              <a:lstStyle/>
              <a:p>
                <a:r>
                  <a:rPr lang="en-US" dirty="0"/>
                  <a:t>From inspection, benign if: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i="0" dirty="0" smtClean="0">
                        <a:latin typeface="Cambria Math" panose="02040503050406030204" pitchFamily="18" charset="0"/>
                      </a:rPr>
                      <m:t>marg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+</m:t>
                    </m:r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en-US" i="0" dirty="0" err="1">
                        <a:latin typeface="Cambria Math" panose="02040503050406030204" pitchFamily="18" charset="0"/>
                      </a:rPr>
                      <m:t>size</m:t>
                    </m:r>
                    <m:r>
                      <m:rPr>
                        <m:nor/>
                      </m:rPr>
                      <a:rPr lang="en-US" i="0" dirty="0" err="1">
                        <a:latin typeface="Cambria Math" panose="02040503050406030204" pitchFamily="18" charset="0"/>
                      </a:rPr>
                      <m:t>_</m:t>
                    </m:r>
                    <m:r>
                      <m:rPr>
                        <m:nor/>
                      </m:rPr>
                      <a:rPr lang="en-US" i="0" dirty="0" err="1">
                        <a:latin typeface="Cambria Math" panose="02040503050406030204" pitchFamily="18" charset="0"/>
                      </a:rPr>
                      <m:t>unif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 &lt; 4 </m:t>
                    </m:r>
                  </m:oMath>
                </a14:m>
                <a:endParaRPr lang="en-US" dirty="0"/>
              </a:p>
              <a:p>
                <a:r>
                  <a:rPr lang="en-US" dirty="0"/>
                  <a:t>Classification rule from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linear constraint</a:t>
                </a: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What are other possible classification rules?</a:t>
                </a: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Every rule misclassifies some points</a:t>
                </a: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What is optimal?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367346" y="1539277"/>
                <a:ext cx="4788333" cy="4329817"/>
              </a:xfrm>
              <a:blipFill>
                <a:blip r:embed="rId2"/>
                <a:stretch>
                  <a:fillRect l="-3057" t="-1549" r="-29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16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380" y="1689647"/>
            <a:ext cx="5753100" cy="402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4431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9294EC-C983-7A4D-98A3-FCFFAF9A3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Using linear classifier on two features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23C11C-219F-C84B-B359-2B2ABD07FA3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539278"/>
                <a:ext cx="5838650" cy="4071814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Using linear regression on the two features, with y changed to y-0.5, then thresholding </a:t>
                </a:r>
              </a:p>
              <a:p>
                <a:r>
                  <a:rPr lang="en-US" dirty="0"/>
                  <a:t>Suppose the regression function is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m:rPr>
                        <m:nor/>
                      </m:rPr>
                      <a:rPr lang="en-US" dirty="0"/>
                      <m:t>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We can find the separating line by setting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m:rPr>
                        <m:nor/>
                      </m:rPr>
                      <a:rPr lang="en-US" dirty="0"/>
                      <m:t>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This yields the line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=(−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)/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Why the line is not as expected?</a:t>
                </a:r>
              </a:p>
              <a:p>
                <a:pPr lvl="1"/>
                <a:r>
                  <a:rPr lang="en-US" dirty="0">
                    <a:solidFill>
                      <a:srgbClr val="FF0000"/>
                    </a:solidFill>
                  </a:rPr>
                  <a:t>Should not use the regression MSE as the optimization criterion!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23C11C-219F-C84B-B359-2B2ABD07FA3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539278"/>
                <a:ext cx="5838650" cy="4071814"/>
              </a:xfrm>
              <a:blipFill>
                <a:blip r:embed="rId2"/>
                <a:stretch>
                  <a:fillRect l="-2169" t="-18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07F1A7-ABA3-C842-8705-0C774D8EC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632099-B2D6-4342-A9CD-2D1B464DD6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5930" y="1771988"/>
            <a:ext cx="3984925" cy="277923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07DACEF-C85B-7D43-9F92-09C4E58FD9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2032" y="4756217"/>
            <a:ext cx="4959968" cy="85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966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91B1C-AD74-094E-A019-009AC81CD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linear classifier on all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8A4A89-DC19-CF4A-86D1-8AD0F525EC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Hard to visualize, but by setting </a:t>
            </a:r>
            <a:r>
              <a:rPr lang="en-US" dirty="0" err="1"/>
              <a:t>yhat</a:t>
            </a:r>
            <a:r>
              <a:rPr lang="en-US" dirty="0"/>
              <a:t>=0, we get a hyper plane in high dimension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904A09-3B57-4944-A69A-0FBF72492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18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1D7E042-9EAB-2B48-8963-F32213963F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4837" y="2297546"/>
            <a:ext cx="7924800" cy="261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1141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E05B4-0CC7-3E4F-8D49-63B1F10D6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 through the 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15101D-0727-0A40-A3C7-EA4DBEA3EC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Up to linear regression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AA9279-6F51-874E-8827-BE5BBDE335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41131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Formulate a machine learning problem as a classification problem</a:t>
            </a:r>
          </a:p>
          <a:p>
            <a:pPr lvl="1"/>
            <a:r>
              <a:rPr lang="en-US" dirty="0"/>
              <a:t>Identify features, class variable, training data</a:t>
            </a:r>
          </a:p>
          <a:p>
            <a:r>
              <a:rPr lang="en-US" dirty="0"/>
              <a:t>Visualize classification data using a scatter plot.  </a:t>
            </a:r>
          </a:p>
          <a:p>
            <a:r>
              <a:rPr lang="en-US" dirty="0"/>
              <a:t>Describe a linear classifier as an equation and on a plot.</a:t>
            </a:r>
          </a:p>
          <a:p>
            <a:pPr lvl="1"/>
            <a:r>
              <a:rPr lang="en-US" dirty="0"/>
              <a:t>Determine visually if data is perfect linearly separable.</a:t>
            </a:r>
          </a:p>
          <a:p>
            <a:r>
              <a:rPr lang="en-US" dirty="0"/>
              <a:t>Formulate a classification problem using logistic regression</a:t>
            </a:r>
          </a:p>
          <a:p>
            <a:pPr lvl="1"/>
            <a:r>
              <a:rPr lang="en-US" dirty="0"/>
              <a:t>Binary and multi-class</a:t>
            </a:r>
          </a:p>
          <a:p>
            <a:pPr lvl="1"/>
            <a:r>
              <a:rPr lang="en-US" dirty="0"/>
              <a:t>Describe the logistic and soft-max function</a:t>
            </a:r>
          </a:p>
          <a:p>
            <a:pPr lvl="1"/>
            <a:r>
              <a:rPr lang="en-US" dirty="0"/>
              <a:t>Logistic function to approximate the probability</a:t>
            </a:r>
          </a:p>
          <a:p>
            <a:r>
              <a:rPr lang="en-US" dirty="0"/>
              <a:t>Derive the loss function for ML estimation of the weights in logistic regression</a:t>
            </a:r>
          </a:p>
          <a:p>
            <a:r>
              <a:rPr lang="en-US" dirty="0"/>
              <a:t>Use </a:t>
            </a:r>
            <a:r>
              <a:rPr lang="en-US" dirty="0" err="1"/>
              <a:t>sklearn</a:t>
            </a:r>
            <a:r>
              <a:rPr lang="en-US" dirty="0"/>
              <a:t> packages to fit logistic regression models</a:t>
            </a:r>
          </a:p>
          <a:p>
            <a:r>
              <a:rPr lang="en-US" dirty="0"/>
              <a:t>Measure the accuracy of classification</a:t>
            </a:r>
          </a:p>
          <a:p>
            <a:r>
              <a:rPr lang="en-US" dirty="0"/>
              <a:t>Adjust threshold of classifiers for trading off types of classification errors.  Draw a ROC curve.</a:t>
            </a:r>
          </a:p>
          <a:p>
            <a:r>
              <a:rPr lang="en-US" dirty="0"/>
              <a:t>LASSO regularization for feature selection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09019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vs. Non-Linear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539277"/>
            <a:ext cx="4545237" cy="4329817"/>
          </a:xfrm>
        </p:spPr>
        <p:txBody>
          <a:bodyPr/>
          <a:lstStyle/>
          <a:p>
            <a:r>
              <a:rPr lang="en-US" dirty="0"/>
              <a:t>Linear boundaries are limited</a:t>
            </a:r>
          </a:p>
          <a:p>
            <a:r>
              <a:rPr lang="en-US" dirty="0"/>
              <a:t>Can only describe very simple regions</a:t>
            </a:r>
          </a:p>
          <a:p>
            <a:r>
              <a:rPr lang="en-US" dirty="0"/>
              <a:t>But, serves as building block</a:t>
            </a:r>
          </a:p>
          <a:p>
            <a:pPr lvl="1"/>
            <a:r>
              <a:rPr lang="en-US" dirty="0"/>
              <a:t>Many classifiers use linear rules as first step</a:t>
            </a:r>
          </a:p>
          <a:p>
            <a:pPr lvl="1"/>
            <a:r>
              <a:rPr lang="en-US" dirty="0"/>
              <a:t>Neural networks, decision trees, …</a:t>
            </a:r>
          </a:p>
          <a:p>
            <a:endParaRPr lang="en-US" dirty="0"/>
          </a:p>
          <a:p>
            <a:r>
              <a:rPr lang="en-US" dirty="0"/>
              <a:t>Breast cancer example:</a:t>
            </a:r>
          </a:p>
          <a:p>
            <a:pPr lvl="1"/>
            <a:r>
              <a:rPr lang="en-US" dirty="0"/>
              <a:t>Is the region linear or non-linear?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20</a:t>
            </a:fld>
            <a:endParaRPr lang="en-US" dirty="0"/>
          </a:p>
        </p:txBody>
      </p:sp>
      <p:pic>
        <p:nvPicPr>
          <p:cNvPr id="4098" name="Picture 2" descr="Image result for linear classifi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2454" y="1950828"/>
            <a:ext cx="5441200" cy="2279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9551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Perfect Linear </a:t>
            </a:r>
            <a:r>
              <a:rPr lang="en-US" dirty="0" err="1"/>
              <a:t>Separability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539277"/>
                <a:ext cx="7656427" cy="4329817"/>
              </a:xfrm>
            </p:spPr>
            <p:txBody>
              <a:bodyPr/>
              <a:lstStyle/>
              <a:p>
                <a:r>
                  <a:rPr lang="en-US" dirty="0"/>
                  <a:t>Given training data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=1,…,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US" dirty="0"/>
              </a:p>
              <a:p>
                <a:r>
                  <a:rPr lang="en-US" dirty="0"/>
                  <a:t>Binary class label: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=±1</m:t>
                    </m:r>
                  </m:oMath>
                </a14:m>
                <a:endParaRPr lang="en-US" dirty="0"/>
              </a:p>
              <a:p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Perfectly linearly separable </a:t>
                </a:r>
                <a:r>
                  <a:rPr lang="en-US" dirty="0"/>
                  <a:t>if there exists a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s.t.</a:t>
                </a:r>
                <a:r>
                  <a:rPr lang="en-US" dirty="0"/>
                  <a:t>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+⋯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when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+⋯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&lt;−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 </m:t>
                    </m:r>
                    <m:r>
                      <m:rPr>
                        <m:nor/>
                      </m:rPr>
                      <a:rPr lang="en-US">
                        <a:latin typeface="Cambria Math" panose="02040503050406030204" pitchFamily="18" charset="0"/>
                      </a:rPr>
                      <m:t>when</m:t>
                    </m:r>
                    <m:r>
                      <m:rPr>
                        <m:nor/>
                      </m:rPr>
                      <a:rPr lang="en-US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en-US" i="1" dirty="0">
                    <a:latin typeface="Cambria Math" panose="02040503050406030204" pitchFamily="18" charset="0"/>
                  </a:rPr>
                  <a:t> </a:t>
                </a:r>
                <a:r>
                  <a:rPr lang="en-US" dirty="0">
                    <a:cs typeface="Arial" panose="020B0604020202020204" pitchFamily="34" charset="0"/>
                  </a:rPr>
                  <a:t>is the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  <a:cs typeface="Arial" panose="020B0604020202020204" pitchFamily="34" charset="0"/>
                  </a:rPr>
                  <a:t>separating hyperplane</a:t>
                </a:r>
                <a:r>
                  <a:rPr lang="en-US" dirty="0">
                    <a:cs typeface="Arial" panose="020B060402020202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dirty="0"/>
                  <a:t> is the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margin</a:t>
                </a:r>
              </a:p>
              <a:p>
                <a:r>
                  <a:rPr lang="en-US" dirty="0"/>
                  <a:t>Single equation form: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+⋯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𝑖𝑑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𝛾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for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all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=1,…,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539277"/>
                <a:ext cx="7656427" cy="4329817"/>
              </a:xfrm>
              <a:blipFill>
                <a:blip r:embed="rId2"/>
                <a:stretch>
                  <a:fillRect l="-1911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21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4999" y="2008768"/>
            <a:ext cx="3582201" cy="3007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2727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Most Data not Perfectly Separable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539277"/>
            <a:ext cx="5771871" cy="4329817"/>
          </a:xfrm>
        </p:spPr>
        <p:txBody>
          <a:bodyPr/>
          <a:lstStyle/>
          <a:p>
            <a:r>
              <a:rPr lang="en-US" dirty="0"/>
              <a:t>Generally cannot find a separating hyperplane</a:t>
            </a:r>
          </a:p>
          <a:p>
            <a:r>
              <a:rPr lang="en-US" dirty="0"/>
              <a:t>Always, some points that will be </a:t>
            </a:r>
            <a:r>
              <a:rPr lang="en-US" dirty="0" err="1"/>
              <a:t>mis</a:t>
            </a:r>
            <a:r>
              <a:rPr lang="en-US" dirty="0"/>
              <a:t>-classified</a:t>
            </a:r>
          </a:p>
          <a:p>
            <a:r>
              <a:rPr lang="en-US" dirty="0"/>
              <a:t>Algorithms attempt to find “good” hyper-planes</a:t>
            </a:r>
          </a:p>
          <a:p>
            <a:pPr lvl="1"/>
            <a:r>
              <a:rPr lang="en-US" dirty="0"/>
              <a:t>Reduce the number of </a:t>
            </a:r>
            <a:r>
              <a:rPr lang="en-US" dirty="0" err="1"/>
              <a:t>mis</a:t>
            </a:r>
            <a:r>
              <a:rPr lang="en-US" dirty="0"/>
              <a:t>-classified points</a:t>
            </a:r>
          </a:p>
          <a:p>
            <a:pPr lvl="1"/>
            <a:r>
              <a:rPr lang="en-US" dirty="0"/>
              <a:t>Or, some similar metric</a:t>
            </a:r>
          </a:p>
          <a:p>
            <a:pPr lvl="1"/>
            <a:endParaRPr lang="en-US" dirty="0"/>
          </a:p>
          <a:p>
            <a:r>
              <a:rPr lang="en-US" dirty="0"/>
              <a:t>Example:  Look again at breast cancer data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1606" y="1539277"/>
            <a:ext cx="2190375" cy="4056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3484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Non-Uniqueness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97279" y="1539277"/>
                <a:ext cx="6797784" cy="4329817"/>
              </a:xfrm>
            </p:spPr>
            <p:txBody>
              <a:bodyPr/>
              <a:lstStyle/>
              <a:p>
                <a:r>
                  <a:rPr lang="en-US" dirty="0"/>
                  <a:t>When one exists, separating hyper-plane is not unique</a:t>
                </a:r>
              </a:p>
              <a:p>
                <a:r>
                  <a:rPr lang="en-US" dirty="0"/>
                  <a:t>Example:  </a:t>
                </a:r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en-US" dirty="0"/>
                  <a:t> is separating, then so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en-US" dirty="0"/>
                  <a:t> for all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US" dirty="0"/>
              </a:p>
              <a:p>
                <a:r>
                  <a:rPr lang="en-US" dirty="0"/>
                  <a:t>Fig. on right:  Many separating planes</a:t>
                </a:r>
              </a:p>
              <a:p>
                <a:r>
                  <a:rPr lang="en-US" dirty="0"/>
                  <a:t>Which one is optimal?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79" y="1539277"/>
                <a:ext cx="6797784" cy="4329817"/>
              </a:xfrm>
              <a:blipFill>
                <a:blip r:embed="rId2"/>
                <a:stretch>
                  <a:fillRect l="-2152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23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6869" y="1875385"/>
            <a:ext cx="417195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7312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Motivating Example:  Classifying a breast cancer test</a:t>
            </a:r>
          </a:p>
          <a:p>
            <a:r>
              <a:rPr lang="en-US" dirty="0"/>
              <a:t>Linear classifiers</a:t>
            </a:r>
          </a:p>
          <a:p>
            <a:r>
              <a:rPr lang="en-US" dirty="0"/>
              <a:t>Logistic regression</a:t>
            </a:r>
          </a:p>
          <a:p>
            <a:r>
              <a:rPr lang="en-US" dirty="0"/>
              <a:t>Fitting logistic regression models </a:t>
            </a:r>
          </a:p>
          <a:p>
            <a:r>
              <a:rPr lang="en-US" dirty="0"/>
              <a:t>Measuring accuracy in classification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24</a:t>
            </a:fld>
            <a:endParaRPr lang="en-US" dirty="0"/>
          </a:p>
        </p:txBody>
      </p:sp>
      <p:sp>
        <p:nvSpPr>
          <p:cNvPr id="5" name="Arrow: Right 4"/>
          <p:cNvSpPr/>
          <p:nvPr/>
        </p:nvSpPr>
        <p:spPr>
          <a:xfrm>
            <a:off x="299265" y="2370335"/>
            <a:ext cx="978408" cy="484632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5153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Model for Binary Classification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Binary classification problem: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=0, 1</m:t>
                    </m:r>
                  </m:oMath>
                </a14:m>
                <a:endParaRPr lang="en-US" dirty="0"/>
              </a:p>
              <a:p>
                <a:r>
                  <a:rPr lang="en-US" dirty="0"/>
                  <a:t>Consider probabilistic model</a:t>
                </a:r>
              </a:p>
              <a:p>
                <a:pPr marL="201168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 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nary>
                      <m:naryPr>
                        <m:chr m:val="∑"/>
                        <m:limLoc m:val="subSup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Logistic function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=1/(1+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Classical “S”-shape.  Also called sigmoidal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Value of f(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1" i="1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does not perfectly predict class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.</a:t>
                </a:r>
              </a:p>
              <a:p>
                <a:pPr lvl="1"/>
                <a:r>
                  <a:rPr lang="en-US" dirty="0"/>
                  <a:t>Only a probability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Allows for linear classification to be imperfect.</a:t>
                </a:r>
              </a:p>
              <a:p>
                <a:pPr lvl="1"/>
                <a:r>
                  <a:rPr lang="en-US" dirty="0"/>
                  <a:t>Training will not require perfect </a:t>
                </a:r>
                <a:r>
                  <a:rPr lang="en-US" dirty="0" err="1"/>
                  <a:t>separability</a:t>
                </a:r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marL="201168" lvl="1" indent="0">
                  <a:buNone/>
                </a:pPr>
                <a:endParaRPr lang="en-US" dirty="0"/>
              </a:p>
              <a:p>
                <a:pPr lvl="1"/>
                <a:endParaRPr lang="en-US" b="0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61" t="-1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25</a:t>
            </a:fld>
            <a:endParaRPr lang="en-US" dirty="0"/>
          </a:p>
        </p:txBody>
      </p:sp>
      <p:pic>
        <p:nvPicPr>
          <p:cNvPr id="6146" name="Picture 2" descr="https://upload.wikimedia.org/wikipedia/commons/thumb/8/88/Logistic-curve.svg/600px-Logistic-curve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8602" y="3191909"/>
            <a:ext cx="3816096" cy="2544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9694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Model as a “Soft” Classifier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551886" y="1711354"/>
                <a:ext cx="4603794" cy="4157740"/>
              </a:xfrm>
            </p:spPr>
            <p:txBody>
              <a:bodyPr>
                <a:normAutofit/>
              </a:bodyPr>
              <a:lstStyle/>
              <a:p>
                <a:r>
                  <a:rPr lang="en-US" sz="1800" dirty="0"/>
                  <a:t>Plot of </a:t>
                </a:r>
                <a:br>
                  <a:rPr lang="en-US" sz="1800" dirty="0"/>
                </a:b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p>
                        </m:sSup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sz="1800" dirty="0"/>
              </a:p>
              <a:p>
                <a:pPr lvl="1"/>
                <a:r>
                  <a:rPr lang="en-US" sz="1600" dirty="0"/>
                  <a:t>Markers are random samples</a:t>
                </a:r>
              </a:p>
              <a:p>
                <a:r>
                  <a:rPr lang="en-US" sz="1800" dirty="0"/>
                  <a:t>Higher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dirty="0"/>
                  <a:t>:  </a:t>
                </a:r>
                <a:r>
                  <a:rPr lang="en-US" sz="1800" dirty="0" err="1"/>
                  <a:t>prob</a:t>
                </a:r>
                <a:r>
                  <a:rPr lang="en-US" sz="1800" dirty="0"/>
                  <a:t> transition becomes sharper</a:t>
                </a:r>
              </a:p>
              <a:p>
                <a:pPr lvl="1"/>
                <a:r>
                  <a:rPr lang="en-US" sz="1600" dirty="0"/>
                  <a:t>Fewer samples occur across boundary</a:t>
                </a:r>
              </a:p>
              <a:p>
                <a:r>
                  <a:rPr lang="en-US" sz="1800" dirty="0"/>
                  <a:t>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en-US" sz="1800" dirty="0"/>
                  <a:t> logistic becomes “hard” rule</a:t>
                </a:r>
                <a:br>
                  <a:rPr lang="en-US" sz="1800" dirty="0"/>
                </a:b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≈</m:t>
                    </m:r>
                    <m:d>
                      <m:dPr>
                        <m:begChr m:val="{"/>
                        <m:endChr m:val=""/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&gt;0 </m:t>
                              </m:r>
                            </m:e>
                          </m:mr>
                          <m:m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&lt;0</m:t>
                              </m:r>
                            </m:e>
                          </m:mr>
                        </m:m>
                      </m:e>
                    </m:d>
                  </m:oMath>
                </a14:m>
                <a:br>
                  <a:rPr lang="en-US" sz="1800" b="0" dirty="0"/>
                </a:br>
                <a:endParaRPr lang="en-US" sz="18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551886" y="1711354"/>
                <a:ext cx="4603794" cy="4157740"/>
              </a:xfrm>
              <a:blipFill>
                <a:blip r:embed="rId2"/>
                <a:stretch>
                  <a:fillRect l="-2914" t="-14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26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" y="1649533"/>
            <a:ext cx="5236408" cy="33732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468073" y="4976120"/>
                <a:ext cx="109010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=0.5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8073" y="4976120"/>
                <a:ext cx="1090107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2776378" y="4976120"/>
                <a:ext cx="7855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6378" y="4976120"/>
                <a:ext cx="785536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3949776" y="4976120"/>
                <a:ext cx="9137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9776" y="4976120"/>
                <a:ext cx="913776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4976780" y="4976120"/>
                <a:ext cx="117025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=100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6780" y="4976120"/>
                <a:ext cx="1170257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445463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Multi-Class Logistic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Suppose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∈1,…,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 possible classes (e.g. digits, letters, spoken words, …)</a:t>
                </a:r>
              </a:p>
              <a:p>
                <a:r>
                  <a:rPr lang="en-US" dirty="0"/>
                  <a:t>Multi-class regression: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𝑾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</m:sSup>
                  </m:oMath>
                </a14:m>
                <a:r>
                  <a:rPr lang="en-US" dirty="0"/>
                  <a:t>  Slope matrix and bias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𝑾𝒙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:  Creates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 linear functions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1"/>
                <a:endParaRPr lang="en-US" b="0" dirty="0"/>
              </a:p>
              <a:p>
                <a:r>
                  <a:rPr lang="en-US" b="0" dirty="0"/>
                  <a:t>Then, class probabilities given by:</a:t>
                </a:r>
                <a:br>
                  <a:rPr lang="en-US" b="0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sup>
                        </m:sSup>
                      </m:num>
                      <m:den>
                        <m:nary>
                          <m:naryPr>
                            <m:chr m:val="∑"/>
                            <m:limLoc m:val="subSup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ℓ=1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ℓ</m:t>
                                    </m:r>
                                  </m:sub>
                                </m:sSub>
                              </m:sup>
                            </m:sSup>
                          </m:e>
                        </m:nary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61" t="-1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95292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Softmax</a:t>
            </a:r>
            <a:r>
              <a:rPr lang="en-US" dirty="0"/>
              <a:t> Operation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Consider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soft-max </a:t>
                </a:r>
                <a:r>
                  <a:rPr lang="en-US" dirty="0"/>
                  <a:t>function:  </a:t>
                </a:r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sup>
                        </m:sSup>
                      </m:num>
                      <m:den>
                        <m:nary>
                          <m:naryPr>
                            <m:chr m:val="∑"/>
                            <m:limLoc m:val="subSup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ℓ=1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ℓ</m:t>
                                    </m:r>
                                  </m:sub>
                                </m:sSub>
                              </m:sup>
                            </m:sSup>
                          </m:e>
                        </m:nary>
                      </m:den>
                    </m:f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 inputs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𝒛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  <m:sub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…,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 outputs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𝒛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𝐳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b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…,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𝐳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Properties: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</m:d>
                  </m:oMath>
                </a14:m>
                <a:r>
                  <a:rPr lang="en-US" dirty="0"/>
                  <a:t> is like a PMF on the labels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[0,1,…,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−1]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∈[0,1]</m:t>
                    </m:r>
                  </m:oMath>
                </a14:m>
                <a:r>
                  <a:rPr lang="en-US" dirty="0"/>
                  <a:t> for each component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</m:d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dirty="0"/>
              </a:p>
              <a:p>
                <a:r>
                  <a:rPr lang="en-US" dirty="0" err="1"/>
                  <a:t>Softmax</a:t>
                </a:r>
                <a:r>
                  <a:rPr lang="en-US" dirty="0"/>
                  <a:t> property: 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≫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sub>
                    </m:sSub>
                  </m:oMath>
                </a14:m>
                <a:r>
                  <a:rPr lang="en-US" dirty="0"/>
                  <a:t> for all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≈1  </m:t>
                    </m:r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for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all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ℓ≠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dirty="0"/>
              </a:p>
              <a:p>
                <a:r>
                  <a:rPr lang="en-US" dirty="0"/>
                  <a:t>Multi-class logistic regression:  Assigns highest probability to class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 is largest</a:t>
                </a:r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69651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Multi-Class Logistic Regression</a:t>
            </a:r>
            <a:br>
              <a:rPr lang="en-US" dirty="0"/>
            </a:br>
            <a:r>
              <a:rPr lang="en-US" dirty="0"/>
              <a:t>Decision Regions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48332" y="1539277"/>
            <a:ext cx="5807348" cy="4329817"/>
          </a:xfrm>
        </p:spPr>
        <p:txBody>
          <a:bodyPr/>
          <a:lstStyle/>
          <a:p>
            <a:r>
              <a:rPr lang="en-US" dirty="0"/>
              <a:t>Each decision region defined by set of hyperplanes</a:t>
            </a:r>
          </a:p>
          <a:p>
            <a:r>
              <a:rPr lang="en-US" dirty="0"/>
              <a:t>Intersection of linear constraints</a:t>
            </a:r>
          </a:p>
          <a:p>
            <a:r>
              <a:rPr lang="en-US" dirty="0"/>
              <a:t>Sometimes called a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polytope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29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127" y="1473230"/>
            <a:ext cx="4764204" cy="3568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8461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Motivating Example:  Classifying a breast cancer test</a:t>
            </a:r>
          </a:p>
          <a:p>
            <a:r>
              <a:rPr lang="en-US" dirty="0"/>
              <a:t>Linear classifiers</a:t>
            </a:r>
          </a:p>
          <a:p>
            <a:r>
              <a:rPr lang="en-US" dirty="0"/>
              <a:t>Logistic regression</a:t>
            </a:r>
          </a:p>
          <a:p>
            <a:r>
              <a:rPr lang="en-US" dirty="0"/>
              <a:t>Fitting logistic regression models </a:t>
            </a:r>
          </a:p>
          <a:p>
            <a:r>
              <a:rPr lang="en-US" dirty="0"/>
              <a:t>Measuring accuracy in classification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</a:t>
            </a:fld>
            <a:endParaRPr lang="en-US" dirty="0"/>
          </a:p>
        </p:txBody>
      </p:sp>
      <p:sp>
        <p:nvSpPr>
          <p:cNvPr id="5" name="Arrow: Right 4"/>
          <p:cNvSpPr/>
          <p:nvPr/>
        </p:nvSpPr>
        <p:spPr>
          <a:xfrm>
            <a:off x="265709" y="1464324"/>
            <a:ext cx="978408" cy="484632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5035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 Linear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97279" y="1539277"/>
                <a:ext cx="10068467" cy="4329817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As in regression, logistic models can be applied to transform features</a:t>
                </a:r>
              </a:p>
              <a:p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Step 1</a:t>
                </a:r>
                <a:r>
                  <a:rPr lang="en-US" dirty="0"/>
                  <a:t>:  Map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dirty="0"/>
                  <a:t> to some transform features,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Step 2:  Linear weights: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𝑘𝑗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</m:e>
                    </m:nary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r>
                  <a:rPr lang="en-US" dirty="0"/>
                  <a:t>Step 3:  Soft-max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 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sup>
                        </m:sSup>
                      </m:num>
                      <m:den>
                        <m:nary>
                          <m:naryPr>
                            <m:chr m:val="∑"/>
                            <m:sup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ℓ</m:t>
                            </m:r>
                          </m:sub>
                          <m:sup/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ℓ</m:t>
                                    </m:r>
                                  </m:sub>
                                </m:sSub>
                              </m:sup>
                            </m:sSup>
                          </m:e>
                        </m:nary>
                      </m:den>
                    </m:f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Example transforms:</a:t>
                </a:r>
              </a:p>
              <a:p>
                <a:pPr lvl="1"/>
                <a:r>
                  <a:rPr lang="en-US" dirty="0"/>
                  <a:t>Standard regression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,…, 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/>
                  <a:t>  (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dirty="0"/>
                  <a:t> original features, j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dirty="0"/>
                  <a:t> transformed features)</a:t>
                </a:r>
              </a:p>
              <a:p>
                <a:pPr lvl="1"/>
                <a:r>
                  <a:rPr lang="en-US" dirty="0"/>
                  <a:t>Polynomial regression: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,…, 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/>
                  <a:t> 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original feature,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dirty="0"/>
                  <a:t> transformed features)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79" y="1539277"/>
                <a:ext cx="10068467" cy="4329817"/>
              </a:xfrm>
              <a:blipFill>
                <a:blip r:embed="rId2"/>
                <a:stretch>
                  <a:fillRect l="-1259" t="-1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30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244668" y="2072081"/>
            <a:ext cx="2580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Additional transform step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8690994" y="2256747"/>
            <a:ext cx="5536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39215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Transformed Features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Enables richer class boundaries</a:t>
                </a:r>
              </a:p>
              <a:p>
                <a:r>
                  <a:rPr lang="en-US" dirty="0"/>
                  <a:t>Example: Fig B is not linearly separable</a:t>
                </a:r>
              </a:p>
              <a:p>
                <a:r>
                  <a:rPr lang="en-US" dirty="0"/>
                  <a:t>But, consider nonlinear features</a:t>
                </a:r>
              </a:p>
              <a:p>
                <a:pPr lvl="1"/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Then can discriminate classes with linear function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,0,0,1,1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b="0" i="0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b="0" dirty="0"/>
              </a:p>
              <a:p>
                <a:r>
                  <a:rPr lang="en-US" dirty="0"/>
                  <a:t>Blue when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≤0</m:t>
                    </m:r>
                  </m:oMath>
                </a14:m>
                <a:r>
                  <a:rPr lang="en-US" dirty="0"/>
                  <a:t>  and Green when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61" t="-1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31</a:t>
            </a:fld>
            <a:endParaRPr lang="en-US" dirty="0"/>
          </a:p>
        </p:txBody>
      </p:sp>
      <p:pic>
        <p:nvPicPr>
          <p:cNvPr id="5" name="Picture 2" descr="Image result for linear classifi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8245" y="1669796"/>
            <a:ext cx="4710241" cy="1973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17871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Motivating Example:  Classifying a breast cancer test</a:t>
            </a:r>
          </a:p>
          <a:p>
            <a:r>
              <a:rPr lang="en-US" dirty="0"/>
              <a:t>Linear classifiers</a:t>
            </a:r>
          </a:p>
          <a:p>
            <a:r>
              <a:rPr lang="en-US" dirty="0"/>
              <a:t>Logistic regression</a:t>
            </a:r>
          </a:p>
          <a:p>
            <a:r>
              <a:rPr lang="en-US" dirty="0"/>
              <a:t>Fitting logistic regression models </a:t>
            </a:r>
          </a:p>
          <a:p>
            <a:r>
              <a:rPr lang="en-US" dirty="0"/>
              <a:t>Measuring accuracy in classification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Arrow: Right 4"/>
          <p:cNvSpPr/>
          <p:nvPr/>
        </p:nvSpPr>
        <p:spPr>
          <a:xfrm>
            <a:off x="274098" y="2806563"/>
            <a:ext cx="978408" cy="484632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0198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the Logistic Model Parameters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Consider general three part logistic model:  </a:t>
                </a:r>
              </a:p>
              <a:p>
                <a:pPr lvl="1"/>
                <a:r>
                  <a:rPr lang="en-US" dirty="0"/>
                  <a:t>Transform to features: 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Linear weights: 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𝑾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𝑾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p>
                  </m:oMath>
                </a14:m>
                <a:r>
                  <a:rPr lang="en-US" dirty="0"/>
                  <a:t>   </a:t>
                </a:r>
              </a:p>
              <a:p>
                <a:pPr lvl="1"/>
                <a:r>
                  <a:rPr lang="en-US" dirty="0" err="1"/>
                  <a:t>Softmax</a:t>
                </a:r>
                <a:r>
                  <a:rPr lang="en-US" dirty="0"/>
                  <a:t>: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𝜙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Weight matrix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𝑾</m:t>
                    </m:r>
                  </m:oMath>
                </a14:m>
                <a:r>
                  <a:rPr lang="en-US" dirty="0"/>
                  <a:t> represents unknown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model parameters</a:t>
                </a:r>
              </a:p>
              <a:p>
                <a:endParaRPr lang="en-US" dirty="0"/>
              </a:p>
              <a:p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Learning problem</a:t>
                </a:r>
                <a:r>
                  <a:rPr lang="en-US" dirty="0"/>
                  <a:t>:  </a:t>
                </a:r>
              </a:p>
              <a:p>
                <a:pPr lvl="1"/>
                <a:r>
                  <a:rPr lang="en-US" dirty="0"/>
                  <a:t>Given training data,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=1,…,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Learn weight matrix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𝑾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What loss function to minimize?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61" t="-1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32216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Likelihood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Represent training data in vector form: </a:t>
                </a:r>
              </a:p>
              <a:p>
                <a:pPr lvl="1"/>
                <a:r>
                  <a:rPr lang="en-US" dirty="0"/>
                  <a:t>Data matrix: 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1"/>
                <a:r>
                  <a:rPr lang="en-US" dirty="0"/>
                  <a:t>Class label vector: 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i="1" dirty="0"/>
              </a:p>
              <a:p>
                <a:pPr lvl="1"/>
                <a:r>
                  <a:rPr lang="en-US" dirty="0"/>
                  <a:t>One component for each training sample</a:t>
                </a:r>
              </a:p>
              <a:p>
                <a:endParaRPr lang="en-US" dirty="0"/>
              </a:p>
              <a:p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Likelihood function</a:t>
                </a:r>
                <a:r>
                  <a:rPr lang="en-US" dirty="0"/>
                  <a:t>:  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Likelihood (i.e. probability) of class labels given inputs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en-US" dirty="0"/>
                  <a:t> and weights</a:t>
                </a:r>
              </a:p>
              <a:p>
                <a:pPr lvl="1"/>
                <a:r>
                  <a:rPr lang="en-US" dirty="0"/>
                  <a:t>Function of training data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en-US" dirty="0"/>
                  <a:t>,</a:t>
                </a:r>
                <a:r>
                  <a:rPr lang="en-US" b="1" dirty="0"/>
                  <a:t>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US" dirty="0"/>
                  <a:t>) and parameters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𝑾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61" t="-1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48937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 and </a:t>
            </a:r>
            <a:r>
              <a:rPr lang="en-US" dirty="0" err="1"/>
              <a:t>Argmin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Given a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lim>
                        </m:limLow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Minimum value of the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Point on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-axis</a:t>
                </a:r>
              </a:p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arg</m:t>
                            </m:r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lim>
                        </m:limLow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Value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a minimum</a:t>
                </a:r>
              </a:p>
              <a:p>
                <a:pPr lvl="1"/>
                <a:r>
                  <a:rPr lang="en-US" dirty="0"/>
                  <a:t>Point on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-axis 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Similarly, define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lim>
                        </m:limLow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arg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lim>
                        </m:limLow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</m:oMath>
                </a14:m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35</a:t>
            </a:fld>
            <a:endParaRPr lang="en-US" dirty="0"/>
          </a:p>
        </p:txBody>
      </p:sp>
      <p:sp>
        <p:nvSpPr>
          <p:cNvPr id="5" name="Arc 4"/>
          <p:cNvSpPr/>
          <p:nvPr/>
        </p:nvSpPr>
        <p:spPr>
          <a:xfrm>
            <a:off x="8047672" y="-135499"/>
            <a:ext cx="2041654" cy="3556932"/>
          </a:xfrm>
          <a:prstGeom prst="arc">
            <a:avLst>
              <a:gd name="adj1" fmla="val 2869631"/>
              <a:gd name="adj2" fmla="val 8033470"/>
            </a:avLst>
          </a:prstGeom>
          <a:ln w="317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DCE89E4-EF69-904D-AD7B-E2C650026F9C}"/>
              </a:ext>
            </a:extLst>
          </p:cNvPr>
          <p:cNvGrpSpPr/>
          <p:nvPr/>
        </p:nvGrpSpPr>
        <p:grpSpPr>
          <a:xfrm>
            <a:off x="6516468" y="1788783"/>
            <a:ext cx="3776824" cy="3576052"/>
            <a:chOff x="6516468" y="1788783"/>
            <a:chExt cx="3776824" cy="357605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/>
                <p:cNvSpPr txBox="1"/>
                <p:nvPr/>
              </p:nvSpPr>
              <p:spPr>
                <a:xfrm>
                  <a:off x="7952712" y="1788783"/>
                  <a:ext cx="223157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+2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" name="TextBox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52712" y="1788783"/>
                  <a:ext cx="2231573" cy="369332"/>
                </a:xfrm>
                <a:prstGeom prst="rect">
                  <a:avLst/>
                </a:prstGeom>
                <a:blipFill>
                  <a:blip r:embed="rId3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" name="Straight Arrow Connector 7"/>
            <p:cNvCxnSpPr/>
            <p:nvPr/>
          </p:nvCxnSpPr>
          <p:spPr>
            <a:xfrm>
              <a:off x="7843706" y="4149359"/>
              <a:ext cx="244958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9068499" y="3421433"/>
              <a:ext cx="0" cy="932453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8917656" y="4391807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8390548" y="4383526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cxnSp>
          <p:nvCxnSpPr>
            <p:cNvPr id="21" name="Straight Arrow Connector 20"/>
            <p:cNvCxnSpPr/>
            <p:nvPr/>
          </p:nvCxnSpPr>
          <p:spPr>
            <a:xfrm flipH="1" flipV="1">
              <a:off x="8514186" y="2432429"/>
              <a:ext cx="18176" cy="19780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H="1">
              <a:off x="8073432" y="3421433"/>
              <a:ext cx="1145910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/>
                <p:cNvSpPr txBox="1"/>
                <p:nvPr/>
              </p:nvSpPr>
              <p:spPr>
                <a:xfrm>
                  <a:off x="8184509" y="4911890"/>
                  <a:ext cx="1904817" cy="45294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arg</m:t>
                            </m:r>
                          </m:fName>
                          <m:e>
                            <m:func>
                              <m:func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limLow>
                                  <m:limLow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limLow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min</m:t>
                                    </m:r>
                                  </m:e>
                                  <m:li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lim>
                                </m:limLow>
                              </m:fNam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e>
                            </m:func>
                          </m:e>
                        </m:fun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1" name="TextBox 3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84509" y="4911890"/>
                  <a:ext cx="1904817" cy="45294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/>
                <p:cNvSpPr txBox="1"/>
                <p:nvPr/>
              </p:nvSpPr>
              <p:spPr>
                <a:xfrm>
                  <a:off x="6516468" y="3251240"/>
                  <a:ext cx="1545744" cy="45294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min</m:t>
                                </m:r>
                              </m:e>
                              <m:li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lim>
                            </m:limLow>
                          </m:fNam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=2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2" name="TextBox 3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16468" y="3251240"/>
                  <a:ext cx="1545744" cy="45294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311067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Maximum Likelihood Estimation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Given training data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en-US" dirty="0"/>
                  <a:t>,</a:t>
                </a:r>
                <a:r>
                  <a:rPr lang="en-US" b="1" dirty="0"/>
                  <a:t>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US" dirty="0"/>
                  <a:t>) </a:t>
                </a:r>
                <a:endParaRPr lang="en-US" dirty="0">
                  <a:solidFill>
                    <a:schemeClr val="tx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Likelihood function: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Maximum likelihood estimation</a:t>
                </a:r>
                <a:br>
                  <a:rPr lang="en-US" dirty="0"/>
                </a:b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arg</m:t>
                        </m:r>
                      </m:fName>
                      <m:e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max</m:t>
                                </m:r>
                              </m:e>
                              <m:lim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lim>
                            </m:limLow>
                          </m:fNam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</m:d>
                          </m:e>
                        </m:func>
                      </m:e>
                    </m:func>
                    <m:r>
                      <a:rPr lang="en-US" b="1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Finds parameters for which observations are most likely</a:t>
                </a:r>
              </a:p>
              <a:p>
                <a:pPr lvl="1"/>
                <a:r>
                  <a:rPr lang="en-US" dirty="0"/>
                  <a:t>Very general method in estimation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93646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 Likelihood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Assume outputs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are independent, depending only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Then, likelihood factors: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∏"/>
                        <m:limLoc m:val="subSup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𝑾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/>
              </a:p>
              <a:p>
                <a:r>
                  <a:rPr lang="en-US" dirty="0"/>
                  <a:t>Define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negative log likelihood</a:t>
                </a:r>
                <a:r>
                  <a:rPr lang="en-US" dirty="0"/>
                  <a:t>:  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=−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𝑿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=−</m:t>
                    </m:r>
                    <m:nary>
                      <m:naryPr>
                        <m:chr m:val="∑"/>
                        <m:limLoc m:val="subSup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</m:d>
                          </m:e>
                        </m:func>
                      </m:e>
                    </m:nary>
                  </m:oMath>
                </a14:m>
                <a:br>
                  <a:rPr lang="en-US" dirty="0"/>
                </a:br>
                <a:endParaRPr lang="en-US" dirty="0"/>
              </a:p>
              <a:p>
                <a:r>
                  <a:rPr lang="en-US" dirty="0"/>
                  <a:t>Maximum likelihood estimator can be re-written as: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arg</m:t>
                        </m:r>
                      </m:fName>
                      <m:e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max</m:t>
                                </m:r>
                              </m:e>
                              <m:lim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lim>
                            </m:limLow>
                          </m:fNam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</m:d>
                          </m:e>
                        </m:func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arg</m:t>
                        </m:r>
                      </m:fName>
                      <m:e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min</m:t>
                                </m:r>
                              </m:e>
                              <m:lim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lim>
                            </m:limLow>
                          </m:fNam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</m:d>
                          </m:e>
                        </m:func>
                      </m:e>
                    </m:func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23078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24A3F-7722-450B-82CD-E3DA73FF9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Logistic Loss Function for binary classification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4A712D1-2911-4637-80E7-692B5525860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 Negative log likelihood function: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=−</m:t>
                    </m:r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</m:e>
                            </m:d>
                          </m:e>
                        </m:func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1: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Therefore,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d>
                    <m:r>
                      <a:rPr lang="en-US" b="1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p>
                        </m:sSup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p>
                        </m:sSup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d>
                    <m:r>
                      <a:rPr lang="en-US" b="1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p>
                        </m:sSup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Hence,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=0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sup>
                            </m:sSup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r>
                  <a:rPr lang="en-US" dirty="0"/>
                  <a:t>Loss function = binary cross entropy: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1+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sup>
                                </m:sSup>
                              </m:e>
                            </m:d>
                          </m:e>
                        </m:fun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4A712D1-2911-4637-80E7-692B552586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61" t="-11696" b="-292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3C3FA7-929A-426A-9448-CB013D591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38519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One-Hot Log Likelihood for Multi-Class Classification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To find MLE, we re-write the negative log likelihood</a:t>
                </a:r>
              </a:p>
              <a:p>
                <a:r>
                  <a:rPr lang="en-US" dirty="0"/>
                  <a:t>Define the “one-hot” vector:</a:t>
                </a:r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  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=1,…,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=1,…,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Then,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𝑖𝑘</m:t>
                            </m:r>
                          </m:sub>
                        </m:sSub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</m:d>
                          </m:e>
                        </m:func>
                      </m:e>
                    </m:nary>
                  </m:oMath>
                </a14:m>
                <a:endParaRPr lang="en-US" dirty="0"/>
              </a:p>
              <a:p>
                <a:r>
                  <a:rPr lang="en-US" dirty="0"/>
                  <a:t>Hence, negative log likelihood is (proof on board):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ln</m:t>
                                </m:r>
                              </m:fName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nary>
                                      <m:naryPr>
                                        <m:chr m:val="∑"/>
                                        <m:limLoc m:val="subSup"/>
                                        <m:supHide m:val="on"/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naryPr>
                                      <m:sub>
                                        <m:r>
                                          <m:rPr>
                                            <m:brk m:alnAt="9"/>
                                          </m:r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  <m:sup/>
                                      <m:e>
                                        <m:sSup>
                                          <m:sSup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𝑒</m:t>
                                            </m:r>
                                          </m:e>
                                          <m:sup>
                                            <m:sSub>
                                              <m:sSubPr>
                                                <m:ctrlP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𝑧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𝑖𝑘</m:t>
                                                </m:r>
                                              </m:sub>
                                            </m:sSub>
                                          </m:sup>
                                        </m:sSup>
                                      </m:e>
                                    </m:nary>
                                  </m:e>
                                </m:d>
                              </m:e>
                            </m:func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nary>
                              <m:naryPr>
                                <m:chr m:val="∑"/>
                                <m:limLoc m:val="subSup"/>
                                <m:supHide m:val="on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9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  <m:sup/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𝑖𝑘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𝑖𝑘</m:t>
                                    </m:r>
                                  </m:sub>
                                </m:sSub>
                              </m:e>
                            </m:nary>
                          </m:e>
                        </m:d>
                      </m:e>
                    </m:nary>
                  </m:oMath>
                </a14:m>
                <a:endParaRPr lang="en-US" b="1" dirty="0"/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Sometimes called the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cross-entropy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61" t="-19591" b="-108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9435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Diagnosing Breast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539277"/>
            <a:ext cx="5798470" cy="432981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Fine needle aspiration of suspicious lumps</a:t>
            </a:r>
          </a:p>
          <a:p>
            <a:r>
              <a:rPr lang="en-US" dirty="0" err="1"/>
              <a:t>Cytopathologist</a:t>
            </a:r>
            <a:r>
              <a:rPr lang="en-US" dirty="0"/>
              <a:t> visually inspects cells </a:t>
            </a:r>
          </a:p>
          <a:p>
            <a:pPr lvl="1"/>
            <a:r>
              <a:rPr lang="en-US" dirty="0"/>
              <a:t>Sample is stained and viewed under microscope</a:t>
            </a:r>
          </a:p>
          <a:p>
            <a:r>
              <a:rPr lang="en-US" dirty="0"/>
              <a:t>Determines if cells are benign or malignant and furthermore provides grading if malignant </a:t>
            </a:r>
          </a:p>
          <a:p>
            <a:r>
              <a:rPr lang="en-US" dirty="0"/>
              <a:t>Uses many features:</a:t>
            </a:r>
          </a:p>
          <a:p>
            <a:pPr lvl="1"/>
            <a:r>
              <a:rPr lang="en-US" dirty="0"/>
              <a:t>Size and shape of cells, degree of mitosis, differentiation, …</a:t>
            </a:r>
          </a:p>
          <a:p>
            <a:r>
              <a:rPr lang="en-US" dirty="0"/>
              <a:t>Diagnosis is not exact</a:t>
            </a:r>
          </a:p>
          <a:p>
            <a:r>
              <a:rPr lang="en-US" dirty="0"/>
              <a:t>If uncertain, use a more comprehensive biopsy</a:t>
            </a:r>
          </a:p>
          <a:p>
            <a:pPr lvl="1"/>
            <a:r>
              <a:rPr lang="en-US" dirty="0"/>
              <a:t>Additional cost and time</a:t>
            </a:r>
          </a:p>
          <a:p>
            <a:pPr lvl="1"/>
            <a:r>
              <a:rPr lang="en-US" dirty="0"/>
              <a:t>Stress to patient</a:t>
            </a:r>
          </a:p>
          <a:p>
            <a:r>
              <a:rPr lang="en-US" dirty="0"/>
              <a:t>Can machine learning provide better rules?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 flipH="1">
            <a:off x="8053518" y="4999839"/>
            <a:ext cx="34441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Grades of carcinoma cells</a:t>
            </a:r>
          </a:p>
          <a:p>
            <a:r>
              <a:rPr lang="en-US" sz="1400" dirty="0"/>
              <a:t>http://breast-cancer.ca/5a-types/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3518" y="1636267"/>
            <a:ext cx="3028950" cy="15144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E0A450E-3423-9344-8640-BE0DDABAC6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5894" y="3460195"/>
            <a:ext cx="4241800" cy="148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84889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Calculations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To minimize take partial derivatives: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</m:d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𝑘𝑗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 for all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𝑘𝑗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Define transform matrix: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Hence,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𝑘𝑗</m:t>
                            </m:r>
                          </m:sub>
                        </m:sSub>
                      </m:e>
                    </m:nary>
                  </m:oMath>
                </a14:m>
                <a:endParaRPr lang="en-US" dirty="0"/>
              </a:p>
              <a:p>
                <a:r>
                  <a:rPr lang="en-US" dirty="0"/>
                  <a:t>Estimated class probabilities: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𝑖𝑘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𝑖𝑘</m:t>
                                </m:r>
                              </m:sub>
                            </m:sSub>
                          </m:sup>
                        </m:sSup>
                      </m:num>
                      <m:den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ℓ</m:t>
                            </m:r>
                          </m:sub>
                          <m:sup/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ℓ</m:t>
                                    </m:r>
                                  </m:sub>
                                </m:sSub>
                              </m:sup>
                            </m:sSup>
                          </m:e>
                        </m:nary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Gradient components are (proof on board):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𝑘𝑗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𝑖𝑘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𝑖𝑘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equations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unknowns</a:t>
                </a:r>
              </a:p>
              <a:p>
                <a:r>
                  <a:rPr lang="en-US" dirty="0"/>
                  <a:t>Unfortunately, no closed-form solution to these equations </a:t>
                </a:r>
              </a:p>
              <a:p>
                <a:pPr lvl="1"/>
                <a:r>
                  <a:rPr lang="en-US" dirty="0"/>
                  <a:t>Nonlinear dependence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𝑖𝑘</m:t>
                        </m:r>
                      </m:sub>
                    </m:sSub>
                  </m:oMath>
                </a14:m>
                <a:r>
                  <a:rPr lang="en-US" dirty="0"/>
                  <a:t> on terms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32850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Numerical Optimization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41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en-US" dirty="0"/>
                  <a:t>We saw that we can find minima by setting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𝛻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equations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unknowns.  </a:t>
                </a:r>
              </a:p>
              <a:p>
                <a:pPr lvl="1"/>
                <a:r>
                  <a:rPr lang="en-US" dirty="0"/>
                  <a:t>May not have closed-form solution</a:t>
                </a:r>
              </a:p>
              <a:p>
                <a:endParaRPr lang="en-US" dirty="0"/>
              </a:p>
              <a:p>
                <a:r>
                  <a:rPr lang="en-US" dirty="0"/>
                  <a:t>Numerical methods:  Finds a sequence of estimates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  <a:br>
                  <a:rPr lang="en-US" dirty="0"/>
                </a:b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𝑡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Under some conditions, it converges to some other “good” minima</a:t>
                </a:r>
              </a:p>
              <a:p>
                <a:pPr lvl="1"/>
                <a:r>
                  <a:rPr lang="en-US" dirty="0"/>
                  <a:t>Run on a computer program, like python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Next lecture:  Will discuss numerical methods to perform optimization</a:t>
                </a:r>
              </a:p>
              <a:p>
                <a:r>
                  <a:rPr lang="en-US" dirty="0"/>
                  <a:t>This lecture:  Use built-in python routine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1261" t="-1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2034908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 in Python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9029" y="4090806"/>
            <a:ext cx="5457160" cy="1899915"/>
          </a:xfrm>
        </p:spPr>
        <p:txBody>
          <a:bodyPr/>
          <a:lstStyle/>
          <a:p>
            <a:r>
              <a:rPr lang="en-US" dirty="0" err="1"/>
              <a:t>Sklearn</a:t>
            </a:r>
            <a:r>
              <a:rPr lang="en-US" dirty="0"/>
              <a:t> uses very efficient numerical optimization.</a:t>
            </a:r>
          </a:p>
          <a:p>
            <a:r>
              <a:rPr lang="en-US" dirty="0"/>
              <a:t>Mostly internal to user</a:t>
            </a:r>
          </a:p>
          <a:p>
            <a:pPr lvl="1"/>
            <a:r>
              <a:rPr lang="en-US" dirty="0"/>
              <a:t>Don’t need to compute gradients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1455387"/>
            <a:ext cx="5857875" cy="18669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7445" y="3293725"/>
            <a:ext cx="4000500" cy="4667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5834" y="3731888"/>
            <a:ext cx="1543050" cy="4191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51962" y="1612306"/>
            <a:ext cx="4488137" cy="3342946"/>
          </a:xfrm>
          <a:prstGeom prst="rect">
            <a:avLst/>
          </a:prstGeom>
        </p:spPr>
      </p:pic>
      <p:sp>
        <p:nvSpPr>
          <p:cNvPr id="10" name="Right Brace 9"/>
          <p:cNvSpPr/>
          <p:nvPr/>
        </p:nvSpPr>
        <p:spPr>
          <a:xfrm>
            <a:off x="9018165" y="2567031"/>
            <a:ext cx="528507" cy="231536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9684245" y="3518698"/>
            <a:ext cx="356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1B89C5D-3C89-C244-91A6-84ABA420F9B8}"/>
              </a:ext>
            </a:extLst>
          </p:cNvPr>
          <p:cNvSpPr/>
          <p:nvPr/>
        </p:nvSpPr>
        <p:spPr>
          <a:xfrm>
            <a:off x="1097279" y="5390938"/>
            <a:ext cx="1030154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scikit-learn.org</a:t>
            </a:r>
            <a:r>
              <a:rPr lang="en-US" dirty="0"/>
              <a:t>/stable/modules/</a:t>
            </a:r>
            <a:r>
              <a:rPr lang="en-US" dirty="0" err="1"/>
              <a:t>linear_model.html#logistic-regression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240678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Motivating Example:  Classifying a breast cancer test</a:t>
            </a:r>
          </a:p>
          <a:p>
            <a:r>
              <a:rPr lang="en-US" dirty="0"/>
              <a:t>Linear classifiers</a:t>
            </a:r>
          </a:p>
          <a:p>
            <a:r>
              <a:rPr lang="en-US" dirty="0"/>
              <a:t>Logistic regression</a:t>
            </a:r>
          </a:p>
          <a:p>
            <a:r>
              <a:rPr lang="en-US" dirty="0"/>
              <a:t>Fitting logistic regression models </a:t>
            </a:r>
          </a:p>
          <a:p>
            <a:r>
              <a:rPr lang="en-US" dirty="0"/>
              <a:t>Measuring accuracy in classification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43</a:t>
            </a:fld>
            <a:endParaRPr lang="en-US" dirty="0"/>
          </a:p>
        </p:txBody>
      </p:sp>
      <p:sp>
        <p:nvSpPr>
          <p:cNvPr id="5" name="Arrow: Right 4"/>
          <p:cNvSpPr/>
          <p:nvPr/>
        </p:nvSpPr>
        <p:spPr>
          <a:xfrm>
            <a:off x="286326" y="3270232"/>
            <a:ext cx="978408" cy="484632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81081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Errors in Binary Classification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Two types of errors:</a:t>
                </a:r>
              </a:p>
              <a:p>
                <a:pPr lvl="1"/>
                <a:r>
                  <a:rPr lang="en-US" dirty="0"/>
                  <a:t>Type I error (False positive / false alarm):  Decide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  when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Type II error (False negative / missed detection):  Decide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  when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Implication of these errors may be different</a:t>
                </a:r>
              </a:p>
              <a:p>
                <a:pPr lvl="1"/>
                <a:r>
                  <a:rPr lang="en-US" dirty="0"/>
                  <a:t>Think of breast cancer diagnosis</a:t>
                </a:r>
              </a:p>
              <a:p>
                <a:r>
                  <a:rPr lang="en-US" dirty="0"/>
                  <a:t>Accuracy of classifier can be measured by: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𝑇𝑃𝑅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=1|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=1)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𝑃𝑅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Accuracy=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=1|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=1)</m:t>
                    </m:r>
                  </m:oMath>
                </a14:m>
                <a:r>
                  <a:rPr lang="en-US" dirty="0"/>
                  <a:t>+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d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(percentage of correct classification)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61" t="-1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44</a:t>
            </a:fld>
            <a:endParaRPr lang="en-US" dirty="0"/>
          </a:p>
        </p:txBody>
      </p:sp>
      <p:pic>
        <p:nvPicPr>
          <p:cNvPr id="1026" name="Picture 2" descr="Image result for true positive rat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6480" y="3271489"/>
            <a:ext cx="5800725" cy="1304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851287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Many Other Metrics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From previous slide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𝑇𝑃𝑅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=1|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=1)</m:t>
                    </m:r>
                  </m:oMath>
                </a14:m>
                <a:r>
                  <a:rPr lang="en-US" dirty="0"/>
                  <a:t>=sensitivity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𝐹𝑃𝑅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d>
                  </m:oMath>
                </a14:m>
                <a:r>
                  <a:rPr lang="en-US" dirty="0"/>
                  <a:t>=1-specificity</a:t>
                </a:r>
              </a:p>
              <a:p>
                <a:r>
                  <a:rPr lang="en-US" dirty="0"/>
                  <a:t>Machine learning often uses (positive=items of interests in retrieval applications)</a:t>
                </a:r>
              </a:p>
              <a:p>
                <a:pPr lvl="1"/>
                <a:r>
                  <a:rPr lang="en-US" dirty="0"/>
                  <a:t>Recall = Sensitivity =TP/(TP+FN) (How many positives are detected among all positive?)</a:t>
                </a:r>
              </a:p>
              <a:p>
                <a:pPr lvl="1"/>
                <a:r>
                  <a:rPr lang="en-US" dirty="0"/>
                  <a:t>Precision =TP/(TP+FP) (How many detected positive is actually positive?)</a:t>
                </a:r>
              </a:p>
              <a:p>
                <a:pPr lvl="1"/>
                <a:r>
                  <a:rPr lang="en-US" dirty="0"/>
                  <a:t>F1-score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𝑃𝑟𝑒𝑐𝑖𝑠𝑖𝑜𝑛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𝑅𝑒𝑐𝑎𝑙𝑙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𝑃𝑟𝑒𝑐𝑖𝑠𝑖𝑜𝑛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𝑅𝑒𝑐𝑎𝑙𝑙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)/2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𝑇𝑃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𝐹𝑁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𝐹𝑃</m:t>
                        </m:r>
                      </m:den>
                    </m:f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𝑇𝑃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box>
                          <m:box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boxPr>
                          <m:e>
                            <m:argPr>
                              <m:argSz m:val="-1"/>
                            </m:argPr>
                            <m:f>
                              <m:f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𝐹𝑁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𝐹𝑃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box>
                      </m:den>
                    </m:f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Accuracy=(TP+TF)/(TP+FP+TN+FN) (percentage of correct classification)</a:t>
                </a:r>
              </a:p>
              <a:p>
                <a:r>
                  <a:rPr lang="en-US" dirty="0"/>
                  <a:t>Medical tests:</a:t>
                </a:r>
              </a:p>
              <a:p>
                <a:pPr lvl="1"/>
                <a:r>
                  <a:rPr lang="en-US" dirty="0"/>
                  <a:t>Sensitivity =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𝑇𝑃𝑅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Specificity</a:t>
                </a:r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/>
                  <a:t>=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=1−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𝐹𝑃𝑅</m:t>
                    </m:r>
                  </m:oMath>
                </a14:m>
                <a:r>
                  <a:rPr lang="en-US" dirty="0"/>
                  <a:t> =True negative rate</a:t>
                </a:r>
              </a:p>
              <a:p>
                <a:pPr lvl="1"/>
                <a:r>
                  <a:rPr lang="en-US" dirty="0"/>
                  <a:t>Need a good tradeoff between sensitivity and specificity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61" t="-20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45</a:t>
            </a:fld>
            <a:endParaRPr lang="en-US" dirty="0"/>
          </a:p>
        </p:txBody>
      </p:sp>
      <p:pic>
        <p:nvPicPr>
          <p:cNvPr id="5" name="Picture 2" descr="Image result for true positive rate">
            <a:extLst>
              <a:ext uri="{FF2B5EF4-FFF2-40B4-BE49-F238E27FC236}">
                <a16:creationId xmlns:a16="http://schemas.microsoft.com/office/drawing/2014/main" id="{AF299E03-C582-AD4E-B402-86A6DCE93E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2155" y="1326814"/>
            <a:ext cx="5800725" cy="1304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119031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Breast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539277"/>
            <a:ext cx="4640790" cy="4329817"/>
          </a:xfrm>
        </p:spPr>
        <p:txBody>
          <a:bodyPr/>
          <a:lstStyle/>
          <a:p>
            <a:r>
              <a:rPr lang="en-US" dirty="0"/>
              <a:t>Measure accuracy on test data </a:t>
            </a:r>
          </a:p>
          <a:p>
            <a:r>
              <a:rPr lang="en-US" dirty="0"/>
              <a:t>Use 4-fold cross-validation</a:t>
            </a:r>
          </a:p>
          <a:p>
            <a:r>
              <a:rPr lang="en-US" dirty="0" err="1"/>
              <a:t>Sklearn</a:t>
            </a:r>
            <a:r>
              <a:rPr lang="en-US" dirty="0"/>
              <a:t> has built-in functions for CV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46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6479" y="352490"/>
            <a:ext cx="5392548" cy="524191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" y="3704185"/>
            <a:ext cx="3433621" cy="1647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89717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B88FBB-0341-4A40-B9D8-1BB614450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 through the 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056E5F-6B03-DE4E-93FD-951EE78A65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Up to binary classification with cross validation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8E31E4-CAE2-3C4F-BEBF-2C90199EB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334135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DF8A8A-97AE-4159-88BF-BD1E5CE0B3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 Decisions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85A8A88-41A2-4738-9443-3E2B9258729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Logistic classifier outputs a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soft</a:t>
                </a:r>
                <a:r>
                  <a:rPr lang="en-US" dirty="0"/>
                  <a:t> label: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∈[0,1]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≈1⇒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 more likely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≈1⇒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more likely</a:t>
                </a:r>
              </a:p>
              <a:p>
                <a:r>
                  <a:rPr lang="en-US" dirty="0"/>
                  <a:t>Can obtain a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hard label </a:t>
                </a:r>
                <a:r>
                  <a:rPr lang="en-US" dirty="0"/>
                  <a:t>by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thresholding</a:t>
                </a:r>
                <a:r>
                  <a:rPr lang="en-US" dirty="0"/>
                  <a:t>:</a:t>
                </a:r>
              </a:p>
              <a:p>
                <a:pPr lvl="1"/>
                <a:r>
                  <a:rPr lang="en-US" dirty="0"/>
                  <a:t>Set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=1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 = Threshold</a:t>
                </a:r>
              </a:p>
              <a:p>
                <a:r>
                  <a:rPr lang="en-US" dirty="0"/>
                  <a:t>How to set threshold?</a:t>
                </a:r>
              </a:p>
              <a:p>
                <a:pPr lvl="1"/>
                <a:r>
                  <a:rPr lang="en-US" dirty="0"/>
                  <a:t>Set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Minimizes overall error rate </a:t>
                </a:r>
              </a:p>
              <a:p>
                <a:pPr lvl="1"/>
                <a:r>
                  <a:rPr lang="en-US" dirty="0"/>
                  <a:t>Increasing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Decreases false positives, but also reduces sensitivity</a:t>
                </a:r>
              </a:p>
              <a:p>
                <a:pPr lvl="1"/>
                <a:r>
                  <a:rPr lang="en-US" dirty="0"/>
                  <a:t>Decreasing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Increases sensitivity, but also increases false positive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85A8A88-41A2-4738-9443-3E2B9258729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61" t="-1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E4CEA5-6F01-44A8-A9E0-ACE6BD30D9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35499D-4540-0A40-B504-20CDCAF154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2621" y="1681826"/>
            <a:ext cx="3488981" cy="2481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71499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2E02E3-0294-4ADF-975B-D69D50F3B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ROC Curve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BF17B6-0D52-4CE8-AE21-11A7034B19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Varying threshold obtains a set of classifier</a:t>
            </a:r>
          </a:p>
          <a:p>
            <a:r>
              <a:rPr lang="en-US" dirty="0"/>
              <a:t>Trades off FPR (1-specificity) and TPR (sensitivity)</a:t>
            </a:r>
          </a:p>
          <a:p>
            <a:r>
              <a:rPr lang="en-US" dirty="0"/>
              <a:t>Can visualize with ROC curve</a:t>
            </a:r>
          </a:p>
          <a:p>
            <a:pPr lvl="1"/>
            <a:r>
              <a:rPr lang="en-US" dirty="0"/>
              <a:t>Receiver operating curve</a:t>
            </a:r>
          </a:p>
          <a:p>
            <a:pPr lvl="1"/>
            <a:r>
              <a:rPr lang="en-US" dirty="0"/>
              <a:t>Term from digital communications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7577FD-1148-454D-8E69-C6E5B46471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49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62F7F5D-8274-F849-9BED-B40FD9832F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8042" y="528622"/>
            <a:ext cx="3702050" cy="248673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D34D940-AC94-6947-A16E-C3256C8D8B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4576" y="3178117"/>
            <a:ext cx="3488981" cy="248146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5B4137C-7831-9B48-8F5B-E7369D6B8A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280" y="3704185"/>
            <a:ext cx="6019800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4855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AB781-3109-4425-8B57-658FD86D7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on </a:t>
            </a:r>
            <a:r>
              <a:rPr lang="en-US" dirty="0" err="1"/>
              <a:t>Github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0F8890-E744-4700-98D1-DD34ADF6B4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539277"/>
            <a:ext cx="9815785" cy="4329817"/>
          </a:xfrm>
        </p:spPr>
        <p:txBody>
          <a:bodyPr/>
          <a:lstStyle/>
          <a:p>
            <a:r>
              <a:rPr lang="en-US" dirty="0" err="1"/>
              <a:t>Github</a:t>
            </a:r>
            <a:r>
              <a:rPr lang="en-US" dirty="0"/>
              <a:t>:  </a:t>
            </a:r>
            <a:r>
              <a:rPr lang="en-US" dirty="0">
                <a:hlinkClick r:id="rId2"/>
              </a:rPr>
              <a:t>https://github.com/sdrangan/introml/blob/master/logistic/breast_cancer.ipynb</a:t>
            </a:r>
            <a:r>
              <a:rPr lang="en-US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FAB11E-9CD2-495F-9EB6-D025228C4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F62277-3D51-4659-B2E8-48E4EF4061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2892" y="2079302"/>
            <a:ext cx="6270801" cy="4385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20333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D6A7D8-410D-034F-9C7F-E7206D1BE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Area Under the Curve (AUC)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FE40CB-B560-1343-9228-9C90ADA04D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539278"/>
            <a:ext cx="5667202" cy="4229986"/>
          </a:xfrm>
        </p:spPr>
        <p:txBody>
          <a:bodyPr/>
          <a:lstStyle/>
          <a:p>
            <a:r>
              <a:rPr lang="en-US" dirty="0"/>
              <a:t>As one may choose a particular threshold based on the desired trade-off between the TPR and FPR, it may not be appropriate to evaluate the performance of a classifier for a fixed threshold.</a:t>
            </a:r>
          </a:p>
          <a:p>
            <a:r>
              <a:rPr lang="en-US" dirty="0"/>
              <a:t>AUC is a measure of goodness for a classifier that is independent of the threshold. </a:t>
            </a:r>
          </a:p>
          <a:p>
            <a:r>
              <a:rPr lang="en-US" dirty="0"/>
              <a:t>A method with a higher AUC means that under the same FPR, it has higher PPR.</a:t>
            </a:r>
          </a:p>
          <a:p>
            <a:r>
              <a:rPr lang="en-US" dirty="0"/>
              <a:t>What is the highest AUC?</a:t>
            </a:r>
          </a:p>
          <a:p>
            <a:r>
              <a:rPr lang="en-US" dirty="0"/>
              <a:t>Should report average AUC over cross validation folds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B3811D-D479-E748-906B-55FEC6EF2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50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8CA1A3B-8680-864E-B86E-64A4EB4110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8705" y="4829463"/>
            <a:ext cx="4330700" cy="939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0C78D3C-04C4-884F-A22B-853949E8B6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0614" y="1723577"/>
            <a:ext cx="3702050" cy="2486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06890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B88FBB-0341-4A40-B9D8-1BB614450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 through the 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056E5F-6B03-DE4E-93FD-951EE78A65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Up to binary classification evaluation using ROC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8E31E4-CAE2-3C4F-BEBF-2C90199EB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163809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869049-2C1A-4441-A8DE-D51C28F3A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Logistic regression for multi-class classification in Python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9F5F088-86EE-B246-A223-2DAEA4B8B20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Two options</a:t>
                </a:r>
              </a:p>
              <a:p>
                <a:r>
                  <a:rPr lang="en-US" dirty="0"/>
                  <a:t>One vs rest (</a:t>
                </a:r>
                <a:r>
                  <a:rPr lang="en-US" dirty="0" err="1"/>
                  <a:t>ovr</a:t>
                </a:r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Solve a binary classification problem for each class k: </a:t>
                </a:r>
              </a:p>
              <a:p>
                <a:pPr marL="384048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600" b="0" i="0" smtClean="0">
                          <a:latin typeface="Cambria Math" panose="02040503050406030204" pitchFamily="18" charset="0"/>
                        </a:rPr>
                        <m:t>=1, 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latin typeface="Cambria Math" panose="02040503050406030204" pitchFamily="18" charset="0"/>
                        </a:rPr>
                        <m:t>if</m:t>
                      </m:r>
                      <m:r>
                        <a:rPr lang="en-US" sz="1600" b="0" i="0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;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6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0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600"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US" sz="1600">
                          <a:latin typeface="Cambria Math" panose="02040503050406030204" pitchFamily="18" charset="0"/>
                        </a:rPr>
                        <m:t>if</m:t>
                      </m:r>
                      <m:r>
                        <a:rPr lang="en-US" sz="160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;</m:t>
                      </m:r>
                    </m:oMath>
                  </m:oMathPara>
                </a14:m>
                <a:endParaRPr lang="en-US" sz="1600" dirty="0"/>
              </a:p>
              <a:p>
                <a:r>
                  <a:rPr lang="en-US" dirty="0"/>
                  <a:t>Multinomial</a:t>
                </a:r>
              </a:p>
              <a:p>
                <a:pPr lvl="1"/>
                <a:r>
                  <a:rPr lang="en-US" dirty="0"/>
                  <a:t>Directly solve weights for all classes using the multi-class cross entropy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9F5F088-86EE-B246-A223-2DAEA4B8B2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61" t="-1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A641C1-A3A5-7A45-8B43-BCE6DC9A18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147811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EE9AE-CAC4-EA49-8630-0C9CA8348D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Metrics for Multiclass classification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510664-D2FA-1745-9D5E-DDDFBBEA8F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589809"/>
            <a:ext cx="4316384" cy="4279285"/>
          </a:xfrm>
        </p:spPr>
        <p:txBody>
          <a:bodyPr/>
          <a:lstStyle/>
          <a:p>
            <a:r>
              <a:rPr lang="en-US" dirty="0"/>
              <a:t>Using a </a:t>
            </a:r>
            <a:r>
              <a:rPr lang="en-US" dirty="0" err="1"/>
              <a:t>KxK</a:t>
            </a:r>
            <a:r>
              <a:rPr lang="en-US" dirty="0"/>
              <a:t> confusion matrix  </a:t>
            </a:r>
          </a:p>
          <a:p>
            <a:r>
              <a:rPr lang="en-US" dirty="0"/>
              <a:t>Should normalize the matrix so that the sum over each row =1</a:t>
            </a:r>
          </a:p>
          <a:p>
            <a:r>
              <a:rPr lang="en-US" dirty="0"/>
              <a:t>Accuracy is the average accuracy for identify all classes (average of diagonals)</a:t>
            </a:r>
          </a:p>
          <a:p>
            <a:r>
              <a:rPr lang="en-US" dirty="0"/>
              <a:t>Can also apply previous metrics for the accuracy for each class separately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CE561A-B0FE-9D40-B8D5-5F82C0DE7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53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8B9B7712-971E-A144-84C7-AA423BA7FB9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13619945"/>
                  </p:ext>
                </p:extLst>
              </p:nvPr>
            </p:nvGraphicFramePr>
            <p:xfrm>
              <a:off x="6884557" y="1741306"/>
              <a:ext cx="3953160" cy="379250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90632">
                      <a:extLst>
                        <a:ext uri="{9D8B030D-6E8A-4147-A177-3AD203B41FA5}">
                          <a16:colId xmlns:a16="http://schemas.microsoft.com/office/drawing/2014/main" val="3572598768"/>
                        </a:ext>
                      </a:extLst>
                    </a:gridCol>
                    <a:gridCol w="790632">
                      <a:extLst>
                        <a:ext uri="{9D8B030D-6E8A-4147-A177-3AD203B41FA5}">
                          <a16:colId xmlns:a16="http://schemas.microsoft.com/office/drawing/2014/main" val="2184001805"/>
                        </a:ext>
                      </a:extLst>
                    </a:gridCol>
                    <a:gridCol w="790632">
                      <a:extLst>
                        <a:ext uri="{9D8B030D-6E8A-4147-A177-3AD203B41FA5}">
                          <a16:colId xmlns:a16="http://schemas.microsoft.com/office/drawing/2014/main" val="313639303"/>
                        </a:ext>
                      </a:extLst>
                    </a:gridCol>
                    <a:gridCol w="790632">
                      <a:extLst>
                        <a:ext uri="{9D8B030D-6E8A-4147-A177-3AD203B41FA5}">
                          <a16:colId xmlns:a16="http://schemas.microsoft.com/office/drawing/2014/main" val="3603578352"/>
                        </a:ext>
                      </a:extLst>
                    </a:gridCol>
                    <a:gridCol w="790632">
                      <a:extLst>
                        <a:ext uri="{9D8B030D-6E8A-4147-A177-3AD203B41FA5}">
                          <a16:colId xmlns:a16="http://schemas.microsoft.com/office/drawing/2014/main" val="2608177755"/>
                        </a:ext>
                      </a:extLst>
                    </a:gridCol>
                  </a:tblGrid>
                  <a:tr h="650711">
                    <a:tc>
                      <a:txBody>
                        <a:bodyPr/>
                        <a:lstStyle/>
                        <a:p>
                          <a:r>
                            <a:rPr lang="en-US" sz="1400" dirty="0" err="1"/>
                            <a:t>Pred</a:t>
                          </a:r>
                          <a:r>
                            <a:rPr lang="en-US" sz="1400" dirty="0"/>
                            <a:t>--&gt;</a:t>
                          </a:r>
                        </a:p>
                        <a:p>
                          <a:endParaRPr lang="en-US" sz="1400" dirty="0"/>
                        </a:p>
                        <a:p>
                          <a:r>
                            <a:rPr lang="en-US" sz="1400" dirty="0"/>
                            <a:t>Real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↓</m:t>
                              </m:r>
                            </m:oMath>
                          </a14:m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K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31561276"/>
                      </a:ext>
                    </a:extLst>
                  </a:tr>
                  <a:tr h="765247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77563600"/>
                      </a:ext>
                    </a:extLst>
                  </a:tr>
                  <a:tr h="765247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1604701"/>
                      </a:ext>
                    </a:extLst>
                  </a:tr>
                  <a:tr h="765247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81800552"/>
                      </a:ext>
                    </a:extLst>
                  </a:tr>
                  <a:tr h="765247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342754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8B9B7712-971E-A144-84C7-AA423BA7FB9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13619945"/>
                  </p:ext>
                </p:extLst>
              </p:nvPr>
            </p:nvGraphicFramePr>
            <p:xfrm>
              <a:off x="6884557" y="1741306"/>
              <a:ext cx="3953160" cy="379250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90632">
                      <a:extLst>
                        <a:ext uri="{9D8B030D-6E8A-4147-A177-3AD203B41FA5}">
                          <a16:colId xmlns:a16="http://schemas.microsoft.com/office/drawing/2014/main" val="3572598768"/>
                        </a:ext>
                      </a:extLst>
                    </a:gridCol>
                    <a:gridCol w="790632">
                      <a:extLst>
                        <a:ext uri="{9D8B030D-6E8A-4147-A177-3AD203B41FA5}">
                          <a16:colId xmlns:a16="http://schemas.microsoft.com/office/drawing/2014/main" val="2184001805"/>
                        </a:ext>
                      </a:extLst>
                    </a:gridCol>
                    <a:gridCol w="790632">
                      <a:extLst>
                        <a:ext uri="{9D8B030D-6E8A-4147-A177-3AD203B41FA5}">
                          <a16:colId xmlns:a16="http://schemas.microsoft.com/office/drawing/2014/main" val="313639303"/>
                        </a:ext>
                      </a:extLst>
                    </a:gridCol>
                    <a:gridCol w="790632">
                      <a:extLst>
                        <a:ext uri="{9D8B030D-6E8A-4147-A177-3AD203B41FA5}">
                          <a16:colId xmlns:a16="http://schemas.microsoft.com/office/drawing/2014/main" val="3603578352"/>
                        </a:ext>
                      </a:extLst>
                    </a:gridCol>
                    <a:gridCol w="790632">
                      <a:extLst>
                        <a:ext uri="{9D8B030D-6E8A-4147-A177-3AD203B41FA5}">
                          <a16:colId xmlns:a16="http://schemas.microsoft.com/office/drawing/2014/main" val="2608177755"/>
                        </a:ext>
                      </a:extLst>
                    </a:gridCol>
                  </a:tblGrid>
                  <a:tr h="7315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613" t="-5172" r="-404839" b="-4155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K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31561276"/>
                      </a:ext>
                    </a:extLst>
                  </a:tr>
                  <a:tr h="765247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77563600"/>
                      </a:ext>
                    </a:extLst>
                  </a:tr>
                  <a:tr h="765247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1604701"/>
                      </a:ext>
                    </a:extLst>
                  </a:tr>
                  <a:tr h="765247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81800552"/>
                      </a:ext>
                    </a:extLst>
                  </a:tr>
                  <a:tr h="765247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34275400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85120109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1ECAD0-340A-3F41-9287-9B0881AB7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LASSO Regularization for Logistic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64049A1-8EA5-314B-AD2D-54CAC92C427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Similar to linear regression, we can use LASSO regularization with logistic regression to force the weighting coefficients to be sparse. 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ln</m:t>
                                </m:r>
                              </m:fName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nary>
                                      <m:naryPr>
                                        <m:chr m:val="∑"/>
                                        <m:limLoc m:val="subSup"/>
                                        <m:supHide m:val="on"/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naryPr>
                                      <m:sub>
                                        <m:r>
                                          <m:rPr>
                                            <m:brk m:alnAt="9"/>
                                          </m:r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  <m:sup/>
                                      <m:e>
                                        <m:sSup>
                                          <m:sSup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𝑒</m:t>
                                            </m:r>
                                          </m:e>
                                          <m:sup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𝑧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𝑖𝑘</m:t>
                                                </m:r>
                                              </m:sub>
                                            </m:sSub>
                                          </m:sup>
                                        </m:sSup>
                                      </m:e>
                                    </m:nary>
                                  </m:e>
                                </m:d>
                              </m:e>
                            </m:func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𝑖𝑘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𝑖𝑘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nary>
                  </m:oMath>
                </a14:m>
                <a:endParaRPr lang="en-US" dirty="0"/>
              </a:p>
              <a:p>
                <a:r>
                  <a:rPr lang="en-US" dirty="0"/>
                  <a:t>The regularization level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/>
                  <a:t> should be chosen via cross validation as before</a:t>
                </a:r>
              </a:p>
              <a:p>
                <a:r>
                  <a:rPr lang="en-US" dirty="0" err="1"/>
                  <a:t>Sklearn</a:t>
                </a:r>
                <a:r>
                  <a:rPr lang="en-US" dirty="0"/>
                  <a:t> implementation</a:t>
                </a:r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:r>
                  <a:rPr lang="en-US" dirty="0" err="1"/>
                  <a:t>logreg</a:t>
                </a:r>
                <a:r>
                  <a:rPr lang="en-US" dirty="0"/>
                  <a:t> = </a:t>
                </a:r>
                <a:r>
                  <a:rPr lang="en-US" dirty="0" err="1"/>
                  <a:t>linear_model.LogisticRegression</a:t>
                </a:r>
                <a:r>
                  <a:rPr lang="en-US" dirty="0"/>
                  <a:t>(penalty='l1',warm_start=True)</a:t>
                </a:r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:r>
                  <a:rPr lang="en-US" dirty="0" err="1"/>
                  <a:t>logreg.C</a:t>
                </a:r>
                <a:r>
                  <a:rPr lang="en-US" dirty="0"/>
                  <a:t>= c</a:t>
                </a:r>
              </a:p>
              <a:p>
                <a:pPr marL="0" indent="0">
                  <a:buNone/>
                </a:pPr>
                <a:r>
                  <a:rPr lang="en-US" dirty="0"/>
                  <a:t>	Default use l2 penalty, to reduce the magnitude of weights</a:t>
                </a:r>
              </a:p>
              <a:p>
                <a:r>
                  <a:rPr lang="en-US" dirty="0"/>
                  <a:t>C is the inverse of regularization strength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=1/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/>
                  <a:t>); must be a positive float. </a:t>
                </a:r>
              </a:p>
              <a:p>
                <a:pPr lvl="1"/>
                <a:r>
                  <a:rPr lang="en-US" dirty="0"/>
                  <a:t>Should use a large C is you do not want to apply regularization</a:t>
                </a:r>
              </a:p>
              <a:p>
                <a:r>
                  <a:rPr lang="en-US" dirty="0"/>
                  <a:t>Go through the LASSO part of the demo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64049A1-8EA5-314B-AD2D-54CAC92C42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61" t="-2047" b="-1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113DFA-E813-494A-8F94-C5737B639B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075066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C7CB8-64C7-B349-BA3C-466897DA8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 through the 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3C4651-392E-4D43-9EEA-6648E4F208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 though the last part with LASSO regression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6CBB01-0FD0-DE44-86B0-374658BB1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259698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you should know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Formulate a machine learning problem as a classification problem</a:t>
            </a:r>
          </a:p>
          <a:p>
            <a:pPr lvl="1"/>
            <a:r>
              <a:rPr lang="en-US" dirty="0"/>
              <a:t>Identify features, class variable, training data</a:t>
            </a:r>
          </a:p>
          <a:p>
            <a:r>
              <a:rPr lang="en-US" dirty="0"/>
              <a:t>Visualize classification data using a scatter plot.  </a:t>
            </a:r>
          </a:p>
          <a:p>
            <a:r>
              <a:rPr lang="en-US" dirty="0"/>
              <a:t>Describe a linear classifier as an equation and on a plot.</a:t>
            </a:r>
          </a:p>
          <a:p>
            <a:pPr lvl="1"/>
            <a:r>
              <a:rPr lang="en-US" dirty="0"/>
              <a:t>Determine visually if data is perfect linearly separable.</a:t>
            </a:r>
          </a:p>
          <a:p>
            <a:r>
              <a:rPr lang="en-US" dirty="0"/>
              <a:t>Formulate a classification problem using logistic regression</a:t>
            </a:r>
          </a:p>
          <a:p>
            <a:pPr lvl="1"/>
            <a:r>
              <a:rPr lang="en-US" dirty="0"/>
              <a:t>Binary and multi-class</a:t>
            </a:r>
          </a:p>
          <a:p>
            <a:pPr lvl="1"/>
            <a:r>
              <a:rPr lang="en-US" dirty="0"/>
              <a:t>Describe the logistic and soft-max function</a:t>
            </a:r>
          </a:p>
          <a:p>
            <a:pPr lvl="1"/>
            <a:r>
              <a:rPr lang="en-US" dirty="0"/>
              <a:t>Understand the idea of using the logistic function to approximate the probability</a:t>
            </a:r>
          </a:p>
          <a:p>
            <a:r>
              <a:rPr lang="en-US" dirty="0"/>
              <a:t>Derive the loss function for ML estimation of the weights in logistic regression</a:t>
            </a:r>
          </a:p>
          <a:p>
            <a:r>
              <a:rPr lang="en-US" dirty="0"/>
              <a:t>Use </a:t>
            </a:r>
            <a:r>
              <a:rPr lang="en-US" dirty="0" err="1"/>
              <a:t>sklearn</a:t>
            </a:r>
            <a:r>
              <a:rPr lang="en-US" dirty="0"/>
              <a:t> packages to fit logistic regression models</a:t>
            </a:r>
          </a:p>
          <a:p>
            <a:r>
              <a:rPr lang="en-US" dirty="0"/>
              <a:t>Measure the accuracy of classification: precision, recall, accuracy</a:t>
            </a:r>
          </a:p>
          <a:p>
            <a:r>
              <a:rPr lang="en-US" dirty="0"/>
              <a:t>Adjust threshold of classifiers for trading off types of classification errors.  Draw a ROC curve and determine AUC</a:t>
            </a:r>
          </a:p>
          <a:p>
            <a:r>
              <a:rPr lang="en-US" dirty="0"/>
              <a:t>LASSO regularization for feature selection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5575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539277"/>
            <a:ext cx="4795559" cy="4329817"/>
          </a:xfrm>
        </p:spPr>
        <p:txBody>
          <a:bodyPr/>
          <a:lstStyle/>
          <a:p>
            <a:r>
              <a:rPr lang="en-US" dirty="0"/>
              <a:t>Univ. Wisconsin study, 1994</a:t>
            </a:r>
          </a:p>
          <a:p>
            <a:r>
              <a:rPr lang="en-US" dirty="0"/>
              <a:t>569 samples</a:t>
            </a:r>
          </a:p>
          <a:p>
            <a:r>
              <a:rPr lang="en-US" dirty="0"/>
              <a:t>10 visual features for each sample</a:t>
            </a:r>
          </a:p>
          <a:p>
            <a:r>
              <a:rPr lang="en-US" dirty="0"/>
              <a:t>Ground truth determined by biopsy</a:t>
            </a:r>
          </a:p>
          <a:p>
            <a:endParaRPr lang="en-US" dirty="0"/>
          </a:p>
          <a:p>
            <a:r>
              <a:rPr lang="en-US" dirty="0"/>
              <a:t>First publication:  O.L. </a:t>
            </a:r>
            <a:r>
              <a:rPr lang="en-US" dirty="0" err="1"/>
              <a:t>Mangasarian</a:t>
            </a:r>
            <a:r>
              <a:rPr lang="en-US" dirty="0"/>
              <a:t>, W.N. Street and W.H. </a:t>
            </a:r>
            <a:r>
              <a:rPr lang="en-US" dirty="0" err="1"/>
              <a:t>Wolberg</a:t>
            </a:r>
            <a:r>
              <a:rPr lang="en-US" dirty="0"/>
              <a:t>. Breast cancer diagnosis and prognosis via linear programming. Operations Research, 43(4), pages 570-577, July-August 1995.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6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1306" y="3392527"/>
            <a:ext cx="3990975" cy="28384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2839" y="806708"/>
            <a:ext cx="5800444" cy="2507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598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Loading The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05703" y="1456634"/>
            <a:ext cx="3512634" cy="4329817"/>
          </a:xfrm>
        </p:spPr>
        <p:txBody>
          <a:bodyPr/>
          <a:lstStyle/>
          <a:p>
            <a:r>
              <a:rPr lang="en-US" dirty="0"/>
              <a:t>Follow standard pandas routine</a:t>
            </a:r>
          </a:p>
          <a:p>
            <a:r>
              <a:rPr lang="en-US" dirty="0"/>
              <a:t>All code in Lect06_Demo.ipynb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7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1636442"/>
            <a:ext cx="6105525" cy="3429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436469" y="4215558"/>
            <a:ext cx="23177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Class = 2 =&gt; benign</a:t>
            </a:r>
          </a:p>
          <a:p>
            <a:r>
              <a:rPr lang="en-US" dirty="0"/>
              <a:t>Class = 4 =&gt; malignant </a:t>
            </a:r>
          </a:p>
        </p:txBody>
      </p:sp>
      <p:cxnSp>
        <p:nvCxnSpPr>
          <p:cNvPr id="8" name="Straight Arrow Connector 7"/>
          <p:cNvCxnSpPr>
            <a:cxnSpLocks/>
          </p:cNvCxnSpPr>
          <p:nvPr/>
        </p:nvCxnSpPr>
        <p:spPr>
          <a:xfrm flipH="1">
            <a:off x="6939654" y="4492701"/>
            <a:ext cx="31365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3278459" y="2286000"/>
            <a:ext cx="1037063" cy="412595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>
            <a:endCxn id="9" idx="6"/>
          </p:cNvCxnSpPr>
          <p:nvPr/>
        </p:nvCxnSpPr>
        <p:spPr>
          <a:xfrm flipH="1" flipV="1">
            <a:off x="4315522" y="2492298"/>
            <a:ext cx="3356517" cy="4404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1538498" y="2417025"/>
            <a:ext cx="1037063" cy="412595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/>
          <p:cNvCxnSpPr/>
          <p:nvPr/>
        </p:nvCxnSpPr>
        <p:spPr>
          <a:xfrm flipH="1" flipV="1">
            <a:off x="2463538" y="2741987"/>
            <a:ext cx="5208501" cy="2939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7794702" y="2829620"/>
            <a:ext cx="2306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Drops missing samples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43FC90D-2329-6447-8086-31AF102C9A21}"/>
              </a:ext>
            </a:extLst>
          </p:cNvPr>
          <p:cNvSpPr/>
          <p:nvPr/>
        </p:nvSpPr>
        <p:spPr>
          <a:xfrm>
            <a:off x="801482" y="5264173"/>
            <a:ext cx="1181476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See following for explanation of attributes</a:t>
            </a:r>
          </a:p>
          <a:p>
            <a:r>
              <a:rPr lang="en-US" dirty="0"/>
              <a:t>https://</a:t>
            </a:r>
            <a:r>
              <a:rPr lang="en-US" dirty="0" err="1"/>
              <a:t>archive.ics.uci.edu</a:t>
            </a:r>
            <a:r>
              <a:rPr lang="en-US" dirty="0"/>
              <a:t>/ml/machine-learning-databases/breast-cancer-</a:t>
            </a:r>
            <a:r>
              <a:rPr lang="en-US" dirty="0" err="1"/>
              <a:t>wisconsin</a:t>
            </a:r>
            <a:r>
              <a:rPr lang="en-US" dirty="0"/>
              <a:t>/breast-cancer-</a:t>
            </a:r>
            <a:r>
              <a:rPr lang="en-US" dirty="0" err="1"/>
              <a:t>wisconsin.names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38458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Visualizing the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8</a:t>
            </a:fld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6365951" y="1456634"/>
            <a:ext cx="5052386" cy="4329817"/>
          </a:xfrm>
        </p:spPr>
        <p:txBody>
          <a:bodyPr/>
          <a:lstStyle/>
          <a:p>
            <a:r>
              <a:rPr lang="en-US" dirty="0"/>
              <a:t>Scatter plot of points from each class</a:t>
            </a:r>
          </a:p>
          <a:p>
            <a:r>
              <a:rPr lang="en-US" dirty="0"/>
              <a:t>Plot not informative</a:t>
            </a:r>
          </a:p>
          <a:p>
            <a:pPr lvl="1"/>
            <a:r>
              <a:rPr lang="en-US" dirty="0"/>
              <a:t>Many points overlap</a:t>
            </a:r>
          </a:p>
          <a:p>
            <a:pPr lvl="1"/>
            <a:r>
              <a:rPr lang="en-US" dirty="0"/>
              <a:t>Relative frequency at each point not visible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691" y="1811792"/>
            <a:ext cx="5372100" cy="36195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5951" y="2860358"/>
            <a:ext cx="5338493" cy="3055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1271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Improving the Plot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9</a:t>
            </a:fld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6365951" y="1456634"/>
            <a:ext cx="5052386" cy="4329817"/>
          </a:xfrm>
        </p:spPr>
        <p:txBody>
          <a:bodyPr/>
          <a:lstStyle/>
          <a:p>
            <a:r>
              <a:rPr lang="en-US" dirty="0"/>
              <a:t>Make circle size proportional to count</a:t>
            </a:r>
          </a:p>
          <a:p>
            <a:r>
              <a:rPr lang="en-US" dirty="0"/>
              <a:t>Many gymnastics to make this plot in python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821" y="1853967"/>
            <a:ext cx="4989338" cy="353621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0301" y="2326084"/>
            <a:ext cx="5534025" cy="3724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564647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Violet II">
      <a:dk1>
        <a:sysClr val="windowText" lastClr="000000"/>
      </a:dk1>
      <a:lt1>
        <a:sysClr val="window" lastClr="FFFFFF"/>
      </a:lt1>
      <a:dk2>
        <a:srgbClr val="632E62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02006FA4-1611-4B07-AF7F-85CF6D20EB3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33744</TotalTime>
  <Words>2663</Words>
  <Application>Microsoft Macintosh PowerPoint</Application>
  <PresentationFormat>Widescreen</PresentationFormat>
  <Paragraphs>507</Paragraphs>
  <Slides>56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1" baseType="lpstr">
      <vt:lpstr>Arial</vt:lpstr>
      <vt:lpstr>Calibri</vt:lpstr>
      <vt:lpstr>Cambria Math</vt:lpstr>
      <vt:lpstr>Wingdings</vt:lpstr>
      <vt:lpstr>Retrospect</vt:lpstr>
      <vt:lpstr>Lecture 6  Linear Classification &amp; Logistic Regression</vt:lpstr>
      <vt:lpstr>Learning Objectives</vt:lpstr>
      <vt:lpstr>Outline </vt:lpstr>
      <vt:lpstr>Diagnosing Breast Cancer</vt:lpstr>
      <vt:lpstr>Demo on Github</vt:lpstr>
      <vt:lpstr>Data</vt:lpstr>
      <vt:lpstr>Loading The Data</vt:lpstr>
      <vt:lpstr>Visualizing the Data</vt:lpstr>
      <vt:lpstr>Improving the Plot</vt:lpstr>
      <vt:lpstr>In-Class Exercise</vt:lpstr>
      <vt:lpstr>A Possible Classification Rule</vt:lpstr>
      <vt:lpstr>Mangasarian’s Original Paper</vt:lpstr>
      <vt:lpstr>Classification</vt:lpstr>
      <vt:lpstr>Outline </vt:lpstr>
      <vt:lpstr>Linear Classifier</vt:lpstr>
      <vt:lpstr>Breast Cancer example</vt:lpstr>
      <vt:lpstr>Using linear classifier on two features</vt:lpstr>
      <vt:lpstr>Using linear classifier on all features</vt:lpstr>
      <vt:lpstr>Go through the demo</vt:lpstr>
      <vt:lpstr>Linear vs. Non-Linear</vt:lpstr>
      <vt:lpstr>Perfect Linear Separability</vt:lpstr>
      <vt:lpstr>Most Data not Perfectly Separable</vt:lpstr>
      <vt:lpstr>Non-Uniqueness</vt:lpstr>
      <vt:lpstr>Outline </vt:lpstr>
      <vt:lpstr>Logistic Model for Binary Classification</vt:lpstr>
      <vt:lpstr>Logistic Model as a “Soft” Classifier</vt:lpstr>
      <vt:lpstr>Multi-Class Logistic Regression</vt:lpstr>
      <vt:lpstr>Softmax Operation</vt:lpstr>
      <vt:lpstr>Multi-Class Logistic Regression Decision Regions</vt:lpstr>
      <vt:lpstr>Transform Linear Models</vt:lpstr>
      <vt:lpstr>Using Transformed Features</vt:lpstr>
      <vt:lpstr>Outline </vt:lpstr>
      <vt:lpstr>Learning the Logistic Model Parameters</vt:lpstr>
      <vt:lpstr>Likelihood Function</vt:lpstr>
      <vt:lpstr>Min and Argmin</vt:lpstr>
      <vt:lpstr>Maximum Likelihood Estimation</vt:lpstr>
      <vt:lpstr>Log Likelihood</vt:lpstr>
      <vt:lpstr>Logistic Loss Function for binary classification</vt:lpstr>
      <vt:lpstr>One-Hot Log Likelihood for Multi-Class Classification</vt:lpstr>
      <vt:lpstr>Gradient Calculations</vt:lpstr>
      <vt:lpstr>Numerical Optimization</vt:lpstr>
      <vt:lpstr>Logistic Regression in Python</vt:lpstr>
      <vt:lpstr>Outline </vt:lpstr>
      <vt:lpstr>Errors in Binary Classification</vt:lpstr>
      <vt:lpstr>Many Other Metrics</vt:lpstr>
      <vt:lpstr>Breast Cancer</vt:lpstr>
      <vt:lpstr>Go through the demo</vt:lpstr>
      <vt:lpstr>Hard Decisions</vt:lpstr>
      <vt:lpstr>ROC Curve</vt:lpstr>
      <vt:lpstr>Area Under the Curve (AUC)</vt:lpstr>
      <vt:lpstr>Go through the demo</vt:lpstr>
      <vt:lpstr>Logistic regression for multi-class classification in Python</vt:lpstr>
      <vt:lpstr>Metrics for Multiclass classification</vt:lpstr>
      <vt:lpstr>LASSO Regularization for Logistic Regression</vt:lpstr>
      <vt:lpstr>Go through the demo</vt:lpstr>
      <vt:lpstr>What you should know</vt:lpstr>
    </vt:vector>
  </TitlesOfParts>
  <LinksUpToDate>false</LinksUpToDate>
  <SharedDoc>false</SharedDoc>
  <HyperlinksChanged>false</HyperlinksChanged>
  <AppVersion>16.0010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Sundeep Rangan</dc:creator>
  <cp:lastModifiedBy>Microsoft Office User</cp:lastModifiedBy>
  <cp:revision>518</cp:revision>
  <cp:lastPrinted>2018-02-26T02:45:01Z</cp:lastPrinted>
  <dcterms:created xsi:type="dcterms:W3CDTF">2015-03-22T11:15:32Z</dcterms:created>
  <dcterms:modified xsi:type="dcterms:W3CDTF">2018-02-26T03:18:12Z</dcterms:modified>
</cp:coreProperties>
</file>